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7559675" cy="1069181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D0C"/>
    <a:srgbClr val="F8FAF5"/>
    <a:srgbClr val="F67D04"/>
    <a:srgbClr val="F6CB1E"/>
    <a:srgbClr val="03A839"/>
    <a:srgbClr val="C3A833"/>
    <a:srgbClr val="5ECA82"/>
    <a:srgbClr val="F8FAF6"/>
    <a:srgbClr val="00A9D4"/>
    <a:srgbClr val="56A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484" y="-236"/>
      </p:cViewPr>
      <p:guideLst>
        <p:guide pos="340"/>
        <p:guide orient="horz" pos="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2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8D35770D-8612-47EE-91AC-208B267433CC}"/>
              </a:ext>
            </a:extLst>
          </p:cNvPr>
          <p:cNvSpPr/>
          <p:nvPr userDrawn="1"/>
        </p:nvSpPr>
        <p:spPr>
          <a:xfrm>
            <a:off x="-1" y="0"/>
            <a:ext cx="7559676" cy="739290"/>
          </a:xfrm>
          <a:prstGeom prst="rect">
            <a:avLst/>
          </a:prstGeom>
          <a:solidFill>
            <a:srgbClr val="03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D51E4A0-65C2-46B3-9C68-ECA9B091738B}"/>
              </a:ext>
            </a:extLst>
          </p:cNvPr>
          <p:cNvSpPr/>
          <p:nvPr userDrawn="1"/>
        </p:nvSpPr>
        <p:spPr>
          <a:xfrm>
            <a:off x="-1" y="10337385"/>
            <a:ext cx="7559674" cy="354428"/>
          </a:xfrm>
          <a:prstGeom prst="rect">
            <a:avLst/>
          </a:prstGeom>
          <a:solidFill>
            <a:srgbClr val="03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2F2F2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F1D699AF-3EA0-4142-A16B-37A8B6944D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5961" y="111902"/>
            <a:ext cx="1713501" cy="4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9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3.jpg"/><Relationship Id="rId7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jpg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9CDE6508-AF76-42CE-A681-910F5BE9FDB3}"/>
              </a:ext>
            </a:extLst>
          </p:cNvPr>
          <p:cNvSpPr/>
          <p:nvPr/>
        </p:nvSpPr>
        <p:spPr>
          <a:xfrm>
            <a:off x="498330" y="830869"/>
            <a:ext cx="6563013" cy="53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95960" algn="l"/>
                <a:tab pos="914400" algn="l"/>
              </a:tabLst>
            </a:pPr>
            <a:r>
              <a:rPr lang="en-US" sz="1400" b="1" dirty="0">
                <a:solidFill>
                  <a:srgbClr val="03A839"/>
                </a:solidFill>
                <a:latin typeface="Segoe UI" panose="020B0502040204020203" pitchFamily="34" charset="0"/>
                <a:ea typeface="Elior"/>
              </a:rPr>
              <a:t>INSTRUCCIONES PARA DARSE DE ALTA O REACTIVAR </a:t>
            </a:r>
            <a:br>
              <a:rPr lang="en-US" sz="1400" b="1" dirty="0">
                <a:solidFill>
                  <a:srgbClr val="03A839"/>
                </a:solidFill>
                <a:latin typeface="Segoe UI" panose="020B0502040204020203" pitchFamily="34" charset="0"/>
                <a:ea typeface="Elior"/>
              </a:rPr>
            </a:br>
            <a:r>
              <a:rPr lang="en-US" sz="1400" b="1" dirty="0">
                <a:solidFill>
                  <a:srgbClr val="03A839"/>
                </a:solidFill>
                <a:latin typeface="Segoe UI" panose="020B0502040204020203" pitchFamily="34" charset="0"/>
                <a:ea typeface="Elior"/>
              </a:rPr>
              <a:t>EL SERVICIO DE COMEDOR ESCOLAR</a:t>
            </a:r>
            <a:endParaRPr lang="es-ES" sz="1400" b="1" dirty="0">
              <a:solidFill>
                <a:srgbClr val="03A839"/>
              </a:solidFill>
              <a:effectLst/>
              <a:latin typeface="Times New Roman" panose="02020603050405020304" pitchFamily="18" charset="0"/>
              <a:ea typeface="Elior"/>
              <a:cs typeface="Elior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BE47EEE5-A1A1-4B5B-91E2-42336BE58D5C}"/>
              </a:ext>
            </a:extLst>
          </p:cNvPr>
          <p:cNvSpPr/>
          <p:nvPr/>
        </p:nvSpPr>
        <p:spPr>
          <a:xfrm>
            <a:off x="568593" y="1427156"/>
            <a:ext cx="6516688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es-ES" sz="1100" dirty="0">
                <a:latin typeface="Segoe UI" panose="020B0502040204020203" pitchFamily="34" charset="0"/>
                <a:ea typeface="Elior"/>
                <a:cs typeface="Elior"/>
              </a:rPr>
              <a:t>Tanto si eres un NUEVO USUARIO como si QUIERES RENOVAR a continuación te indicamos cómo debes hacerlo. Puedes contratar o renovar el servicio a partir del día 01/07/23 hasta el </a:t>
            </a:r>
            <a:r>
              <a:rPr lang="es-ES" sz="1100" dirty="0">
                <a:highlight>
                  <a:srgbClr val="FFFF00"/>
                </a:highlight>
                <a:latin typeface="Segoe UI" panose="020B0502040204020203" pitchFamily="34" charset="0"/>
                <a:ea typeface="Elior"/>
                <a:cs typeface="Elior"/>
              </a:rPr>
              <a:t>05/09/2023,</a:t>
            </a:r>
            <a:r>
              <a:rPr lang="es-ES" sz="1100" dirty="0">
                <a:latin typeface="Segoe UI" panose="020B0502040204020203" pitchFamily="34" charset="0"/>
                <a:ea typeface="Elior"/>
                <a:cs typeface="Elior"/>
              </a:rPr>
              <a:t> para el comienzo en septiembre y hasta el </a:t>
            </a:r>
            <a:r>
              <a:rPr lang="es-ES" sz="1100" dirty="0">
                <a:highlight>
                  <a:srgbClr val="FFFF00"/>
                </a:highlight>
                <a:latin typeface="Segoe UI" panose="020B0502040204020203" pitchFamily="34" charset="0"/>
                <a:ea typeface="Elior"/>
                <a:cs typeface="Elior"/>
              </a:rPr>
              <a:t>24/09/202</a:t>
            </a:r>
            <a:r>
              <a:rPr lang="es-ES" sz="1100" dirty="0">
                <a:latin typeface="Segoe UI" panose="020B0502040204020203" pitchFamily="34" charset="0"/>
                <a:ea typeface="Elior"/>
                <a:cs typeface="Elior"/>
              </a:rPr>
              <a:t>3, para el comienzo en octubre. A partir del 5/9/23 el botón ‘renueva’ desaparece, así que la contratación de servicios deberá hacerse desde el perfil del alumno/a -&gt; mis gestiones -&gt; Contratación anual.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tabLst>
                <a:tab pos="914400" algn="l"/>
              </a:tabLst>
            </a:pPr>
            <a:r>
              <a:rPr lang="es-ES" sz="1100" dirty="0">
                <a:effectLst/>
                <a:highlight>
                  <a:srgbClr val="EE5D0C"/>
                </a:highlight>
                <a:latin typeface="Segoe UI" panose="020B0502040204020203" pitchFamily="34" charset="0"/>
                <a:ea typeface="Elior"/>
                <a:cs typeface="Elior"/>
              </a:rPr>
              <a:t>IMPORT</a:t>
            </a:r>
            <a:r>
              <a:rPr lang="es-ES" sz="1100" dirty="0">
                <a:highlight>
                  <a:srgbClr val="EE5D0C"/>
                </a:highlight>
                <a:latin typeface="Segoe UI" panose="020B0502040204020203" pitchFamily="34" charset="0"/>
                <a:ea typeface="Elior"/>
                <a:cs typeface="Elior"/>
              </a:rPr>
              <a:t>ANTE. SELECCIÓNAR LA FECHA DE COMIENZO EN EL COMEDOR </a:t>
            </a:r>
            <a:endParaRPr lang="es-ES" sz="1100" dirty="0">
              <a:effectLst/>
              <a:highlight>
                <a:srgbClr val="EE5D0C"/>
              </a:highlight>
              <a:latin typeface="Times New Roman" panose="02020603050405020304" pitchFamily="18" charset="0"/>
              <a:ea typeface="Elior"/>
              <a:cs typeface="Elior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A148389-5DAD-41C1-8A9D-913C6CCFE80B}"/>
              </a:ext>
            </a:extLst>
          </p:cNvPr>
          <p:cNvGrpSpPr/>
          <p:nvPr/>
        </p:nvGrpSpPr>
        <p:grpSpPr>
          <a:xfrm>
            <a:off x="1057806" y="2990362"/>
            <a:ext cx="5825906" cy="288012"/>
            <a:chOff x="998863" y="2678286"/>
            <a:chExt cx="5825906" cy="288012"/>
          </a:xfrm>
        </p:grpSpPr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1B5F1141-1DBA-4550-BA2B-70F43C6B19C9}"/>
                </a:ext>
              </a:extLst>
            </p:cNvPr>
            <p:cNvSpPr/>
            <p:nvPr/>
          </p:nvSpPr>
          <p:spPr>
            <a:xfrm>
              <a:off x="998863" y="2678286"/>
              <a:ext cx="288014" cy="288012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b="1" dirty="0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2768AE52-3785-4EA1-B622-059FF1FB5C8C}"/>
                </a:ext>
              </a:extLst>
            </p:cNvPr>
            <p:cNvSpPr/>
            <p:nvPr/>
          </p:nvSpPr>
          <p:spPr>
            <a:xfrm>
              <a:off x="1299349" y="2699560"/>
              <a:ext cx="5525420" cy="261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tabLst>
                  <a:tab pos="914400" algn="l"/>
                </a:tabLst>
              </a:pPr>
              <a:r>
                <a:rPr lang="es-ES" sz="1100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Sigue las instrucciones </a:t>
              </a:r>
              <a:r>
                <a:rPr lang="es-ES" sz="1100" b="1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atentamente</a:t>
              </a:r>
              <a:r>
                <a:rPr lang="es-ES" sz="1100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 para realizar el proceso de forma satisfactoria.</a:t>
              </a:r>
              <a:endParaRPr lang="es-ES" sz="1100" dirty="0">
                <a:effectLst/>
                <a:latin typeface="Times New Roman" panose="02020603050405020304" pitchFamily="18" charset="0"/>
                <a:ea typeface="Elior"/>
                <a:cs typeface="Elior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7D0C537-5298-45DF-B208-33F43E97C920}"/>
              </a:ext>
            </a:extLst>
          </p:cNvPr>
          <p:cNvSpPr/>
          <p:nvPr/>
        </p:nvSpPr>
        <p:spPr>
          <a:xfrm>
            <a:off x="505031" y="2651633"/>
            <a:ext cx="6749181" cy="292388"/>
          </a:xfrm>
          <a:prstGeom prst="rect">
            <a:avLst/>
          </a:prstGeom>
          <a:solidFill>
            <a:srgbClr val="F6CB1E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Proceso de </a:t>
            </a:r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RENOVACIÓN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 para usuarios que ya estén dados de alta en Colechef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lior"/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550D04BE-58C1-4D9D-92BC-D24894B71DA4}"/>
              </a:ext>
            </a:extLst>
          </p:cNvPr>
          <p:cNvSpPr/>
          <p:nvPr/>
        </p:nvSpPr>
        <p:spPr>
          <a:xfrm>
            <a:off x="462747" y="9208869"/>
            <a:ext cx="35080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200" b="1" dirty="0">
                <a:solidFill>
                  <a:srgbClr val="56A54C"/>
                </a:solidFill>
                <a:latin typeface="Segoe UI" panose="020B0502040204020203" pitchFamily="34" charset="0"/>
                <a:ea typeface="Elior"/>
              </a:rPr>
              <a:t>Consultar el estado del alta o de la renovación</a:t>
            </a:r>
            <a:endParaRPr lang="es-ES" sz="1200" dirty="0">
              <a:solidFill>
                <a:srgbClr val="56A54C"/>
              </a:solidFill>
              <a:latin typeface="Times New Roman" panose="02020603050405020304" pitchFamily="18" charset="0"/>
              <a:ea typeface="Elior"/>
            </a:endParaRPr>
          </a:p>
        </p:txBody>
      </p: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1BA8E400-977D-4649-A8AD-C14E2BD9EDF9}"/>
              </a:ext>
            </a:extLst>
          </p:cNvPr>
          <p:cNvSpPr/>
          <p:nvPr/>
        </p:nvSpPr>
        <p:spPr>
          <a:xfrm>
            <a:off x="462746" y="9455218"/>
            <a:ext cx="6728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000" dirty="0">
                <a:latin typeface="Segoe UI" panose="020B0502040204020203" pitchFamily="34" charset="0"/>
                <a:ea typeface="Elior"/>
              </a:rPr>
              <a:t>A través de </a:t>
            </a:r>
            <a:r>
              <a:rPr lang="es-ES" sz="1000" b="1" dirty="0">
                <a:latin typeface="Segoe UI" panose="020B0502040204020203" pitchFamily="34" charset="0"/>
                <a:ea typeface="Elior"/>
              </a:rPr>
              <a:t>Mi perfil &gt; Alumno/a &gt; Solicitudes </a:t>
            </a:r>
            <a:r>
              <a:rPr lang="es-ES" sz="1000" b="1" dirty="0">
                <a:latin typeface="Segoe UI" panose="020B0502040204020203" pitchFamily="34" charset="0"/>
              </a:rPr>
              <a:t>de servicio </a:t>
            </a:r>
            <a:r>
              <a:rPr lang="es-ES" sz="1000" dirty="0">
                <a:latin typeface="Segoe UI" panose="020B0502040204020203" pitchFamily="34" charset="0"/>
                <a:ea typeface="Elior"/>
              </a:rPr>
              <a:t>puedes consultar la solicitud realizada, dado que hasta septiembre no se volcará la información de la contratación.</a:t>
            </a:r>
          </a:p>
          <a:p>
            <a:endParaRPr lang="es-ES" sz="1000" dirty="0">
              <a:latin typeface="Segoe UI" panose="020B0502040204020203" pitchFamily="34" charset="0"/>
            </a:endParaRPr>
          </a:p>
          <a:p>
            <a:r>
              <a:rPr lang="es-ES" sz="1000" dirty="0">
                <a:latin typeface="Segoe UI" panose="020B0502040204020203" pitchFamily="34" charset="0"/>
              </a:rPr>
              <a:t>Para cualquier duda con el proceso de registro puedes contactar con nosotros en soporteapp@colechef.com o bien en el teléfono de soporte APP 94 242 00 18.                                                                                                     </a:t>
            </a:r>
            <a:r>
              <a:rPr lang="es-ES" sz="1000" dirty="0" err="1">
                <a:latin typeface="Segoe UI" panose="020B0502040204020203" pitchFamily="34" charset="0"/>
              </a:rPr>
              <a:t>pág</a:t>
            </a:r>
            <a:r>
              <a:rPr lang="es-ES" sz="1000" dirty="0">
                <a:latin typeface="Segoe UI" panose="020B0502040204020203" pitchFamily="34" charset="0"/>
              </a:rPr>
              <a:t> 1</a:t>
            </a: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830523D-CB4A-41B0-96AC-EE2325C65BAF}"/>
              </a:ext>
            </a:extLst>
          </p:cNvPr>
          <p:cNvGrpSpPr/>
          <p:nvPr/>
        </p:nvGrpSpPr>
        <p:grpSpPr>
          <a:xfrm>
            <a:off x="1234088" y="3798063"/>
            <a:ext cx="1414561" cy="2314878"/>
            <a:chOff x="2171898" y="2001123"/>
            <a:chExt cx="1450523" cy="2373728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DEFEF54C-B0B1-43A8-8C96-40E08FF83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06" b="16783"/>
            <a:stretch/>
          </p:blipFill>
          <p:spPr>
            <a:xfrm>
              <a:off x="2171898" y="2001123"/>
              <a:ext cx="1450523" cy="2373728"/>
            </a:xfrm>
            <a:prstGeom prst="rect">
              <a:avLst/>
            </a:prstGeom>
          </p:spPr>
        </p:pic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E286997E-0E6E-4C94-9CAF-FDE4865A5F35}"/>
                </a:ext>
              </a:extLst>
            </p:cNvPr>
            <p:cNvSpPr/>
            <p:nvPr/>
          </p:nvSpPr>
          <p:spPr>
            <a:xfrm>
              <a:off x="3077809" y="2639244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9EF25DBF-3FC2-46A1-A786-0ABA6CFD8C71}"/>
                </a:ext>
              </a:extLst>
            </p:cNvPr>
            <p:cNvSpPr/>
            <p:nvPr/>
          </p:nvSpPr>
          <p:spPr>
            <a:xfrm>
              <a:off x="2422247" y="2639244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AA2E9CE8-F48F-4C01-959F-4ACB774FE3D6}"/>
                </a:ext>
              </a:extLst>
            </p:cNvPr>
            <p:cNvSpPr/>
            <p:nvPr/>
          </p:nvSpPr>
          <p:spPr>
            <a:xfrm>
              <a:off x="3077809" y="3536375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E2660209-B972-4C71-BFC4-3061A7541D2A}"/>
                </a:ext>
              </a:extLst>
            </p:cNvPr>
            <p:cNvSpPr/>
            <p:nvPr/>
          </p:nvSpPr>
          <p:spPr>
            <a:xfrm>
              <a:off x="2422247" y="3536375"/>
              <a:ext cx="290285" cy="129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2" name="Rectángulo 16">
            <a:extLst>
              <a:ext uri="{FF2B5EF4-FFF2-40B4-BE49-F238E27FC236}">
                <a16:creationId xmlns:a16="http://schemas.microsoft.com/office/drawing/2014/main" id="{22C71722-8CED-4B2B-A20A-69ADFDBC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93" y="4108635"/>
            <a:ext cx="950219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Inicia sesión </a:t>
            </a:r>
            <a:b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y dirígete </a:t>
            </a:r>
            <a:b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Mi perfil</a:t>
            </a: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035A3673-9D23-490B-9126-EEDF2AFD741D}"/>
              </a:ext>
            </a:extLst>
          </p:cNvPr>
          <p:cNvSpPr/>
          <p:nvPr/>
        </p:nvSpPr>
        <p:spPr>
          <a:xfrm>
            <a:off x="2019969" y="4218554"/>
            <a:ext cx="517476" cy="201810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16">
            <a:extLst>
              <a:ext uri="{FF2B5EF4-FFF2-40B4-BE49-F238E27FC236}">
                <a16:creationId xmlns:a16="http://schemas.microsoft.com/office/drawing/2014/main" id="{D8E921B6-CF96-4A17-ABCF-3451EBDA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512" y="3388561"/>
            <a:ext cx="1458298" cy="3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Clica sobre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el botón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 ¡Renueva!</a:t>
            </a:r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B08A97E3-84B8-480F-9C9D-2DA38F7A9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9819"/>
          <a:stretch/>
        </p:blipFill>
        <p:spPr>
          <a:xfrm>
            <a:off x="3182641" y="3727298"/>
            <a:ext cx="1296276" cy="2383898"/>
          </a:xfrm>
          <a:prstGeom prst="rect">
            <a:avLst/>
          </a:prstGeom>
        </p:spPr>
      </p:pic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52C424EF-FC9E-46A8-AB36-6FA6656B95A2}"/>
              </a:ext>
            </a:extLst>
          </p:cNvPr>
          <p:cNvSpPr/>
          <p:nvPr/>
        </p:nvSpPr>
        <p:spPr>
          <a:xfrm>
            <a:off x="669140" y="4905536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DA701F3A-1261-4D1E-99FA-944122627BF0}"/>
              </a:ext>
            </a:extLst>
          </p:cNvPr>
          <p:cNvSpPr/>
          <p:nvPr/>
        </p:nvSpPr>
        <p:spPr>
          <a:xfrm>
            <a:off x="2839343" y="4905536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Rectángulo 16">
            <a:extLst>
              <a:ext uri="{FF2B5EF4-FFF2-40B4-BE49-F238E27FC236}">
                <a16:creationId xmlns:a16="http://schemas.microsoft.com/office/drawing/2014/main" id="{CF8237B2-37C7-46D6-987C-1234E736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476" y="3476394"/>
            <a:ext cx="1185854" cy="2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Revisa tus datos</a:t>
            </a:r>
            <a:endParaRPr lang="es-ES" altLang="es-ES" sz="9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896D330E-6D13-4F08-972A-13E85AF92417}"/>
              </a:ext>
            </a:extLst>
          </p:cNvPr>
          <p:cNvSpPr/>
          <p:nvPr/>
        </p:nvSpPr>
        <p:spPr>
          <a:xfrm>
            <a:off x="3117380" y="5717399"/>
            <a:ext cx="899740" cy="20027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0DBB22E6-D073-4183-8A36-9349811E0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" b="8980"/>
          <a:stretch/>
        </p:blipFill>
        <p:spPr>
          <a:xfrm>
            <a:off x="5004832" y="3693820"/>
            <a:ext cx="1296276" cy="2417376"/>
          </a:xfrm>
          <a:prstGeom prst="rect">
            <a:avLst/>
          </a:prstGeom>
        </p:spPr>
      </p:pic>
      <p:sp>
        <p:nvSpPr>
          <p:cNvPr id="82" name="Flecha: a la derecha 81">
            <a:extLst>
              <a:ext uri="{FF2B5EF4-FFF2-40B4-BE49-F238E27FC236}">
                <a16:creationId xmlns:a16="http://schemas.microsoft.com/office/drawing/2014/main" id="{4CE11770-0898-4F6E-A08C-B6269B257324}"/>
              </a:ext>
            </a:extLst>
          </p:cNvPr>
          <p:cNvSpPr/>
          <p:nvPr/>
        </p:nvSpPr>
        <p:spPr>
          <a:xfrm>
            <a:off x="4669370" y="4905536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16">
            <a:extLst>
              <a:ext uri="{FF2B5EF4-FFF2-40B4-BE49-F238E27FC236}">
                <a16:creationId xmlns:a16="http://schemas.microsoft.com/office/drawing/2014/main" id="{9C942C58-2FDC-4FBB-B681-DA0F8813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5491972"/>
            <a:ext cx="1046886" cy="52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highlight>
                  <a:srgbClr val="EE5D0C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IMPORTANTE: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000" dirty="0">
                <a:latin typeface="Segoe UI" panose="020B0502040204020203" pitchFamily="34" charset="0"/>
                <a:cs typeface="Segoe UI" panose="020B0502040204020203" pitchFamily="34" charset="0"/>
              </a:rPr>
              <a:t>Marca la fecha de inicio. </a:t>
            </a:r>
          </a:p>
        </p:txBody>
      </p:sp>
      <p:sp>
        <p:nvSpPr>
          <p:cNvPr id="87" name="Rectángulo 16">
            <a:extLst>
              <a:ext uri="{FF2B5EF4-FFF2-40B4-BE49-F238E27FC236}">
                <a16:creationId xmlns:a16="http://schemas.microsoft.com/office/drawing/2014/main" id="{79082186-36BC-4723-BC1B-F7BBD05F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587" y="4123645"/>
            <a:ext cx="1285848" cy="2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Selecciona los servicios que quieres contratar</a:t>
            </a:r>
          </a:p>
        </p:txBody>
      </p:sp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CDA0E136-36B4-4A75-93EA-68630DDB28D7}"/>
              </a:ext>
            </a:extLst>
          </p:cNvPr>
          <p:cNvSpPr/>
          <p:nvPr/>
        </p:nvSpPr>
        <p:spPr>
          <a:xfrm>
            <a:off x="4951996" y="4506700"/>
            <a:ext cx="899740" cy="20027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FCC04FFA-C0D3-4C2A-9867-DB1595E31B58}"/>
              </a:ext>
            </a:extLst>
          </p:cNvPr>
          <p:cNvSpPr/>
          <p:nvPr/>
        </p:nvSpPr>
        <p:spPr>
          <a:xfrm>
            <a:off x="4951996" y="5633096"/>
            <a:ext cx="556624" cy="200275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B8F8B416-E0E8-4A5D-BE45-3B03862174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b="7433"/>
          <a:stretch/>
        </p:blipFill>
        <p:spPr>
          <a:xfrm>
            <a:off x="1234510" y="6450493"/>
            <a:ext cx="1362640" cy="2614221"/>
          </a:xfrm>
          <a:prstGeom prst="rect">
            <a:avLst/>
          </a:prstGeom>
        </p:spPr>
      </p:pic>
      <p:sp>
        <p:nvSpPr>
          <p:cNvPr id="91" name="Rectángulo 16">
            <a:extLst>
              <a:ext uri="{FF2B5EF4-FFF2-40B4-BE49-F238E27FC236}">
                <a16:creationId xmlns:a16="http://schemas.microsoft.com/office/drawing/2014/main" id="{B4C4E9FD-F67E-42DF-880C-B5D665E1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100" y="7013625"/>
            <a:ext cx="1173041" cy="3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Antes de continuar debes 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Aceptar </a:t>
            </a:r>
            <a:b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los términos y condiciones</a:t>
            </a:r>
          </a:p>
        </p:txBody>
      </p:sp>
      <p:pic>
        <p:nvPicPr>
          <p:cNvPr id="95" name="Imagen 94">
            <a:extLst>
              <a:ext uri="{FF2B5EF4-FFF2-40B4-BE49-F238E27FC236}">
                <a16:creationId xmlns:a16="http://schemas.microsoft.com/office/drawing/2014/main" id="{08C1D6F6-7C22-4CE8-9A9E-58789C5459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1" b="29114"/>
          <a:stretch/>
        </p:blipFill>
        <p:spPr>
          <a:xfrm>
            <a:off x="5203598" y="6924076"/>
            <a:ext cx="1296276" cy="1177234"/>
          </a:xfrm>
          <a:prstGeom prst="rect">
            <a:avLst/>
          </a:prstGeom>
        </p:spPr>
      </p:pic>
      <p:sp>
        <p:nvSpPr>
          <p:cNvPr id="97" name="Flecha: a la derecha 96">
            <a:extLst>
              <a:ext uri="{FF2B5EF4-FFF2-40B4-BE49-F238E27FC236}">
                <a16:creationId xmlns:a16="http://schemas.microsoft.com/office/drawing/2014/main" id="{523B9ED9-83FF-42B7-A745-07F553CB7AC4}"/>
              </a:ext>
            </a:extLst>
          </p:cNvPr>
          <p:cNvSpPr/>
          <p:nvPr/>
        </p:nvSpPr>
        <p:spPr>
          <a:xfrm>
            <a:off x="4749094" y="7521291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9" name="Flecha: a la derecha 98">
            <a:extLst>
              <a:ext uri="{FF2B5EF4-FFF2-40B4-BE49-F238E27FC236}">
                <a16:creationId xmlns:a16="http://schemas.microsoft.com/office/drawing/2014/main" id="{58CBDF39-B832-44A5-9064-5FCE76722686}"/>
              </a:ext>
            </a:extLst>
          </p:cNvPr>
          <p:cNvSpPr/>
          <p:nvPr/>
        </p:nvSpPr>
        <p:spPr>
          <a:xfrm>
            <a:off x="2707255" y="7526648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0" name="Rectángulo 16">
            <a:extLst>
              <a:ext uri="{FF2B5EF4-FFF2-40B4-BE49-F238E27FC236}">
                <a16:creationId xmlns:a16="http://schemas.microsoft.com/office/drawing/2014/main" id="{D5777313-EC56-4BF1-A6A3-86E0A4DE5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12" y="8103478"/>
            <a:ext cx="1926004" cy="12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Clica en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continuar</a:t>
            </a: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 y YA ESTÁ. Recibirás un e-mail confirmando la contratación y que puede ser verificado también desde la opción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solicitudes de servicio de la App.</a:t>
            </a: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163B29D2-A16A-4867-93DC-843A8FBE70BD}"/>
              </a:ext>
            </a:extLst>
          </p:cNvPr>
          <p:cNvSpPr/>
          <p:nvPr/>
        </p:nvSpPr>
        <p:spPr>
          <a:xfrm>
            <a:off x="3115099" y="7517167"/>
            <a:ext cx="217221" cy="217219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115" name="Rectángulo 16">
            <a:extLst>
              <a:ext uri="{FF2B5EF4-FFF2-40B4-BE49-F238E27FC236}">
                <a16:creationId xmlns:a16="http://schemas.microsoft.com/office/drawing/2014/main" id="{18EFA571-3B36-4A94-8DF1-F06F7DF5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488" y="6183291"/>
            <a:ext cx="1470845" cy="54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Indica el curso que hará el/la alumno/a en 23-24 y el año escolar </a:t>
            </a:r>
          </a:p>
        </p:txBody>
      </p:sp>
      <p:pic>
        <p:nvPicPr>
          <p:cNvPr id="93" name="Imagen 92">
            <a:extLst>
              <a:ext uri="{FF2B5EF4-FFF2-40B4-BE49-F238E27FC236}">
                <a16:creationId xmlns:a16="http://schemas.microsoft.com/office/drawing/2014/main" id="{07F74573-56E5-438A-B239-A005149A3D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041" b="24353"/>
          <a:stretch/>
        </p:blipFill>
        <p:spPr>
          <a:xfrm>
            <a:off x="3028267" y="7916966"/>
            <a:ext cx="1711920" cy="690125"/>
          </a:xfrm>
          <a:prstGeom prst="rect">
            <a:avLst/>
          </a:prstGeom>
        </p:spPr>
      </p:pic>
      <p:sp>
        <p:nvSpPr>
          <p:cNvPr id="92" name="Elipse 91">
            <a:extLst>
              <a:ext uri="{FF2B5EF4-FFF2-40B4-BE49-F238E27FC236}">
                <a16:creationId xmlns:a16="http://schemas.microsoft.com/office/drawing/2014/main" id="{98776871-A5F9-464A-ADFA-C210C20A85F6}"/>
              </a:ext>
            </a:extLst>
          </p:cNvPr>
          <p:cNvSpPr/>
          <p:nvPr/>
        </p:nvSpPr>
        <p:spPr>
          <a:xfrm>
            <a:off x="3049316" y="8264085"/>
            <a:ext cx="314758" cy="314754"/>
          </a:xfrm>
          <a:prstGeom prst="ellipse">
            <a:avLst/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356AD3-D528-2E47-DAB4-376F9535C58F}"/>
              </a:ext>
            </a:extLst>
          </p:cNvPr>
          <p:cNvSpPr txBox="1"/>
          <p:nvPr/>
        </p:nvSpPr>
        <p:spPr>
          <a:xfrm>
            <a:off x="5011495" y="4789963"/>
            <a:ext cx="489236" cy="169277"/>
          </a:xfrm>
          <a:prstGeom prst="rect">
            <a:avLst/>
          </a:prstGeom>
          <a:solidFill>
            <a:srgbClr val="F8FAF5"/>
          </a:solidFill>
        </p:spPr>
        <p:txBody>
          <a:bodyPr wrap="none" rtlCol="0">
            <a:spAutoFit/>
          </a:bodyPr>
          <a:lstStyle/>
          <a:p>
            <a:r>
              <a:rPr lang="es-ES" sz="500" dirty="0"/>
              <a:t>01/09/2023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A8913F-C0B7-677D-B32B-71617E3EB98A}"/>
              </a:ext>
            </a:extLst>
          </p:cNvPr>
          <p:cNvSpPr txBox="1"/>
          <p:nvPr/>
        </p:nvSpPr>
        <p:spPr>
          <a:xfrm>
            <a:off x="1243821" y="7729029"/>
            <a:ext cx="489236" cy="169277"/>
          </a:xfrm>
          <a:prstGeom prst="rect">
            <a:avLst/>
          </a:prstGeom>
          <a:solidFill>
            <a:srgbClr val="F8FAF5"/>
          </a:solidFill>
        </p:spPr>
        <p:txBody>
          <a:bodyPr wrap="none" rtlCol="0">
            <a:spAutoFit/>
          </a:bodyPr>
          <a:lstStyle/>
          <a:p>
            <a:r>
              <a:rPr lang="es-ES" sz="500" dirty="0"/>
              <a:t>01/09/2023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5AB4C3-C355-0F21-2A49-B530EBA4B4F4}"/>
              </a:ext>
            </a:extLst>
          </p:cNvPr>
          <p:cNvSpPr txBox="1"/>
          <p:nvPr/>
        </p:nvSpPr>
        <p:spPr>
          <a:xfrm>
            <a:off x="5004832" y="5943003"/>
            <a:ext cx="489236" cy="169277"/>
          </a:xfrm>
          <a:prstGeom prst="rect">
            <a:avLst/>
          </a:prstGeom>
          <a:solidFill>
            <a:srgbClr val="F8FAF5"/>
          </a:solidFill>
        </p:spPr>
        <p:txBody>
          <a:bodyPr wrap="none" rtlCol="0">
            <a:spAutoFit/>
          </a:bodyPr>
          <a:lstStyle/>
          <a:p>
            <a:r>
              <a:rPr lang="es-ES" sz="500" dirty="0"/>
              <a:t>01/09/2023</a:t>
            </a:r>
          </a:p>
        </p:txBody>
      </p:sp>
    </p:spTree>
    <p:extLst>
      <p:ext uri="{BB962C8B-B14F-4D97-AF65-F5344CB8AC3E}">
        <p14:creationId xmlns:p14="http://schemas.microsoft.com/office/powerpoint/2010/main" val="319959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40B3587A-3688-4065-9C3D-B0360F7B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" r="2650" b="13701"/>
          <a:stretch/>
        </p:blipFill>
        <p:spPr>
          <a:xfrm>
            <a:off x="1787451" y="6281358"/>
            <a:ext cx="1493562" cy="2685332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CDE6508-AF76-42CE-A681-910F5BE9FDB3}"/>
              </a:ext>
            </a:extLst>
          </p:cNvPr>
          <p:cNvSpPr/>
          <p:nvPr/>
        </p:nvSpPr>
        <p:spPr>
          <a:xfrm>
            <a:off x="493425" y="878902"/>
            <a:ext cx="6563013" cy="53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695960" algn="l"/>
                <a:tab pos="914400" algn="l"/>
              </a:tabLst>
            </a:pPr>
            <a:r>
              <a:rPr lang="en-US" sz="1400" b="1" dirty="0">
                <a:solidFill>
                  <a:srgbClr val="49A05C"/>
                </a:solidFill>
                <a:latin typeface="Segoe UI" panose="020B0502040204020203" pitchFamily="34" charset="0"/>
                <a:ea typeface="Elior"/>
              </a:rPr>
              <a:t>INSTRUCCIONES PARA DARSE DE ALTA O REACTIVAR </a:t>
            </a:r>
            <a:br>
              <a:rPr lang="en-US" sz="1400" b="1" dirty="0">
                <a:solidFill>
                  <a:srgbClr val="49A05C"/>
                </a:solidFill>
                <a:latin typeface="Segoe UI" panose="020B0502040204020203" pitchFamily="34" charset="0"/>
                <a:ea typeface="Elior"/>
              </a:rPr>
            </a:br>
            <a:r>
              <a:rPr lang="en-US" sz="1400" b="1" dirty="0">
                <a:solidFill>
                  <a:srgbClr val="49A05C"/>
                </a:solidFill>
                <a:latin typeface="Segoe UI" panose="020B0502040204020203" pitchFamily="34" charset="0"/>
                <a:ea typeface="Elior"/>
              </a:rPr>
              <a:t>EL SERVICIO DE COMEDOR ESCOLAR</a:t>
            </a:r>
            <a:endParaRPr lang="es-ES" sz="1400" b="1" dirty="0">
              <a:solidFill>
                <a:srgbClr val="49A05C"/>
              </a:solidFill>
              <a:effectLst/>
              <a:latin typeface="Times New Roman" panose="02020603050405020304" pitchFamily="18" charset="0"/>
              <a:ea typeface="Elior"/>
              <a:cs typeface="Elior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A148389-5DAD-41C1-8A9D-913C6CCFE80B}"/>
              </a:ext>
            </a:extLst>
          </p:cNvPr>
          <p:cNvGrpSpPr/>
          <p:nvPr/>
        </p:nvGrpSpPr>
        <p:grpSpPr>
          <a:xfrm>
            <a:off x="966105" y="2387582"/>
            <a:ext cx="5825906" cy="288012"/>
            <a:chOff x="998863" y="2678286"/>
            <a:chExt cx="5825906" cy="288012"/>
          </a:xfrm>
        </p:grpSpPr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1B5F1141-1DBA-4550-BA2B-70F43C6B19C9}"/>
                </a:ext>
              </a:extLst>
            </p:cNvPr>
            <p:cNvSpPr/>
            <p:nvPr/>
          </p:nvSpPr>
          <p:spPr>
            <a:xfrm>
              <a:off x="998863" y="2678286"/>
              <a:ext cx="288014" cy="288012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b="1" dirty="0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2768AE52-3785-4EA1-B622-059FF1FB5C8C}"/>
                </a:ext>
              </a:extLst>
            </p:cNvPr>
            <p:cNvSpPr/>
            <p:nvPr/>
          </p:nvSpPr>
          <p:spPr>
            <a:xfrm>
              <a:off x="1299349" y="2699560"/>
              <a:ext cx="5525420" cy="261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tabLst>
                  <a:tab pos="914400" algn="l"/>
                </a:tabLst>
              </a:pPr>
              <a:r>
                <a:rPr lang="es-ES" sz="1100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Sigue las instrucciones </a:t>
              </a:r>
              <a:r>
                <a:rPr lang="es-ES" sz="1100" b="1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atentamente</a:t>
              </a:r>
              <a:r>
                <a:rPr lang="es-ES" sz="1100" dirty="0">
                  <a:effectLst/>
                  <a:latin typeface="Segoe UI" panose="020B0502040204020203" pitchFamily="34" charset="0"/>
                  <a:ea typeface="Elior"/>
                  <a:cs typeface="Elior"/>
                </a:rPr>
                <a:t> para realizar el proceso de forma satisfactoria.</a:t>
              </a:r>
              <a:endParaRPr lang="es-ES" sz="1100" dirty="0">
                <a:effectLst/>
                <a:latin typeface="Times New Roman" panose="02020603050405020304" pitchFamily="18" charset="0"/>
                <a:ea typeface="Elior"/>
                <a:cs typeface="Elior"/>
              </a:endParaRPr>
            </a:p>
          </p:txBody>
        </p:sp>
      </p:grpSp>
      <p:sp>
        <p:nvSpPr>
          <p:cNvPr id="53" name="Rectángulo 52">
            <a:extLst>
              <a:ext uri="{FF2B5EF4-FFF2-40B4-BE49-F238E27FC236}">
                <a16:creationId xmlns:a16="http://schemas.microsoft.com/office/drawing/2014/main" id="{B7D0C537-5298-45DF-B208-33F43E97C920}"/>
              </a:ext>
            </a:extLst>
          </p:cNvPr>
          <p:cNvSpPr/>
          <p:nvPr/>
        </p:nvSpPr>
        <p:spPr>
          <a:xfrm>
            <a:off x="460667" y="1950805"/>
            <a:ext cx="6749181" cy="292388"/>
          </a:xfrm>
          <a:prstGeom prst="rect">
            <a:avLst/>
          </a:prstGeom>
          <a:solidFill>
            <a:srgbClr val="56A54C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300" dirty="0">
                <a:solidFill>
                  <a:schemeClr val="bg1"/>
                </a:solidFill>
                <a:latin typeface="Segoe UI" panose="020B0502040204020203" pitchFamily="34" charset="0"/>
                <a:ea typeface="Elior"/>
              </a:rPr>
              <a:t>Proceso de </a:t>
            </a:r>
            <a:r>
              <a:rPr lang="es-ES" sz="1300" b="1" dirty="0">
                <a:solidFill>
                  <a:schemeClr val="bg1"/>
                </a:solidFill>
                <a:latin typeface="Segoe UI" panose="020B0502040204020203" pitchFamily="34" charset="0"/>
                <a:ea typeface="Elior"/>
              </a:rPr>
              <a:t>REACTIVACIÓN</a:t>
            </a:r>
            <a:r>
              <a:rPr lang="es-ES" sz="1300" dirty="0">
                <a:solidFill>
                  <a:schemeClr val="bg1"/>
                </a:solidFill>
                <a:latin typeface="Segoe UI" panose="020B0502040204020203" pitchFamily="34" charset="0"/>
                <a:ea typeface="Elior"/>
              </a:rPr>
              <a:t> para usuarios que ya estén dados de alta en Colechef</a:t>
            </a:r>
            <a:endParaRPr lang="es-ES" sz="1300" dirty="0">
              <a:solidFill>
                <a:schemeClr val="bg1"/>
              </a:solidFill>
              <a:latin typeface="Times New Roman" panose="02020603050405020304" pitchFamily="18" charset="0"/>
              <a:ea typeface="Elior"/>
            </a:endParaRPr>
          </a:p>
        </p:txBody>
      </p:sp>
      <p:sp>
        <p:nvSpPr>
          <p:cNvPr id="52" name="Rectángulo 16">
            <a:extLst>
              <a:ext uri="{FF2B5EF4-FFF2-40B4-BE49-F238E27FC236}">
                <a16:creationId xmlns:a16="http://schemas.microsoft.com/office/drawing/2014/main" id="{22C71722-8CED-4B2B-A20A-69ADFDBC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11" y="3797619"/>
            <a:ext cx="950219" cy="5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Inicia sesión </a:t>
            </a:r>
            <a:b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y dirígete </a:t>
            </a:r>
            <a:b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Mi perfil</a:t>
            </a:r>
          </a:p>
        </p:txBody>
      </p:sp>
      <p:sp>
        <p:nvSpPr>
          <p:cNvPr id="56" name="Rectángulo 16">
            <a:extLst>
              <a:ext uri="{FF2B5EF4-FFF2-40B4-BE49-F238E27FC236}">
                <a16:creationId xmlns:a16="http://schemas.microsoft.com/office/drawing/2014/main" id="{D8E921B6-CF96-4A17-ABCF-3451EBDA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591" y="2943178"/>
            <a:ext cx="1639526" cy="36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Clica justo encima </a:t>
            </a:r>
            <a:b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del nombre del alumno/a</a:t>
            </a:r>
            <a:endParaRPr lang="es-ES" altLang="es-ES" sz="9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Flecha: a la derecha 57">
            <a:extLst>
              <a:ext uri="{FF2B5EF4-FFF2-40B4-BE49-F238E27FC236}">
                <a16:creationId xmlns:a16="http://schemas.microsoft.com/office/drawing/2014/main" id="{52C424EF-FC9E-46A8-AB36-6FA6656B95A2}"/>
              </a:ext>
            </a:extLst>
          </p:cNvPr>
          <p:cNvSpPr/>
          <p:nvPr/>
        </p:nvSpPr>
        <p:spPr>
          <a:xfrm>
            <a:off x="698058" y="4397645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DA701F3A-1261-4D1E-99FA-944122627BF0}"/>
              </a:ext>
            </a:extLst>
          </p:cNvPr>
          <p:cNvSpPr/>
          <p:nvPr/>
        </p:nvSpPr>
        <p:spPr>
          <a:xfrm>
            <a:off x="3003858" y="4397645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Flecha: a la derecha 81">
            <a:extLst>
              <a:ext uri="{FF2B5EF4-FFF2-40B4-BE49-F238E27FC236}">
                <a16:creationId xmlns:a16="http://schemas.microsoft.com/office/drawing/2014/main" id="{4CE11770-0898-4F6E-A08C-B6269B257324}"/>
              </a:ext>
            </a:extLst>
          </p:cNvPr>
          <p:cNvSpPr/>
          <p:nvPr/>
        </p:nvSpPr>
        <p:spPr>
          <a:xfrm>
            <a:off x="4801133" y="4397645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Rectángulo 16">
            <a:extLst>
              <a:ext uri="{FF2B5EF4-FFF2-40B4-BE49-F238E27FC236}">
                <a16:creationId xmlns:a16="http://schemas.microsoft.com/office/drawing/2014/main" id="{9C942C58-2FDC-4FBB-B681-DA0F8813B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65" y="6959601"/>
            <a:ext cx="1031819" cy="87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highlight>
                  <a:srgbClr val="EE5D0C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Importante: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950" dirty="0">
              <a:highlight>
                <a:srgbClr val="EE5D0C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highlight>
                  <a:srgbClr val="EE5D0C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Marca la fecha de inicio</a:t>
            </a: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 y clica en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Guardar</a:t>
            </a: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7" name="Rectángulo 16">
            <a:extLst>
              <a:ext uri="{FF2B5EF4-FFF2-40B4-BE49-F238E27FC236}">
                <a16:creationId xmlns:a16="http://schemas.microsoft.com/office/drawing/2014/main" id="{79082186-36BC-4723-BC1B-F7BBD05F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877" y="2737095"/>
            <a:ext cx="963207" cy="2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Selecciona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Contratación anual</a:t>
            </a:r>
          </a:p>
        </p:txBody>
      </p:sp>
      <p:sp>
        <p:nvSpPr>
          <p:cNvPr id="97" name="Flecha: a la derecha 96">
            <a:extLst>
              <a:ext uri="{FF2B5EF4-FFF2-40B4-BE49-F238E27FC236}">
                <a16:creationId xmlns:a16="http://schemas.microsoft.com/office/drawing/2014/main" id="{523B9ED9-83FF-42B7-A745-07F553CB7AC4}"/>
              </a:ext>
            </a:extLst>
          </p:cNvPr>
          <p:cNvSpPr/>
          <p:nvPr/>
        </p:nvSpPr>
        <p:spPr>
          <a:xfrm>
            <a:off x="4044275" y="7984790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Rectángulo 16">
            <a:extLst>
              <a:ext uri="{FF2B5EF4-FFF2-40B4-BE49-F238E27FC236}">
                <a16:creationId xmlns:a16="http://schemas.microsoft.com/office/drawing/2014/main" id="{18EFA571-3B36-4A94-8DF1-F06F7DF5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8782" y="2971764"/>
            <a:ext cx="1470845" cy="2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Clica </a:t>
            </a:r>
            <a:r>
              <a:rPr lang="es-ES" altLang="es-ES" sz="950" b="1" dirty="0">
                <a:latin typeface="Segoe UI" panose="020B0502040204020203" pitchFamily="34" charset="0"/>
                <a:cs typeface="Segoe UI" panose="020B0502040204020203" pitchFamily="34" charset="0"/>
              </a:rPr>
              <a:t>Gestiones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F34BA4-938D-4EBC-3539-893736A2B9F0}"/>
              </a:ext>
            </a:extLst>
          </p:cNvPr>
          <p:cNvGrpSpPr/>
          <p:nvPr/>
        </p:nvGrpSpPr>
        <p:grpSpPr>
          <a:xfrm>
            <a:off x="5150974" y="3315032"/>
            <a:ext cx="1364126" cy="2477378"/>
            <a:chOff x="5150974" y="3315032"/>
            <a:chExt cx="1060796" cy="1926503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2CE0B22-084F-41D3-8FA9-75C58AF7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50974" y="3315032"/>
              <a:ext cx="1060796" cy="1926503"/>
            </a:xfrm>
            <a:prstGeom prst="rect">
              <a:avLst/>
            </a:prstGeom>
          </p:spPr>
        </p:pic>
        <p:sp>
          <p:nvSpPr>
            <p:cNvPr id="88" name="Rectángulo: esquinas redondeadas 87">
              <a:extLst>
                <a:ext uri="{FF2B5EF4-FFF2-40B4-BE49-F238E27FC236}">
                  <a16:creationId xmlns:a16="http://schemas.microsoft.com/office/drawing/2014/main" id="{CDA0E136-36B4-4A75-93EA-68630DDB28D7}"/>
                </a:ext>
              </a:extLst>
            </p:cNvPr>
            <p:cNvSpPr/>
            <p:nvPr/>
          </p:nvSpPr>
          <p:spPr>
            <a:xfrm>
              <a:off x="5150974" y="4024745"/>
              <a:ext cx="1050815" cy="200275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4" name="Rectángulo 16">
            <a:extLst>
              <a:ext uri="{FF2B5EF4-FFF2-40B4-BE49-F238E27FC236}">
                <a16:creationId xmlns:a16="http://schemas.microsoft.com/office/drawing/2014/main" id="{1C752283-E551-4F08-973F-2DF8C05C4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79" y="7248959"/>
            <a:ext cx="1140051" cy="65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50" dirty="0">
                <a:latin typeface="Segoe UI" panose="020B0502040204020203" pitchFamily="34" charset="0"/>
                <a:cs typeface="Segoe UI" panose="020B0502040204020203" pitchFamily="34" charset="0"/>
              </a:rPr>
              <a:t>Selecciona los servicios que quieres contratar</a:t>
            </a: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B71B6BF5-6278-4955-B139-D30C50F751CD}"/>
              </a:ext>
            </a:extLst>
          </p:cNvPr>
          <p:cNvSpPr/>
          <p:nvPr/>
        </p:nvSpPr>
        <p:spPr>
          <a:xfrm>
            <a:off x="1789613" y="7734141"/>
            <a:ext cx="790575" cy="261396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CBD68BD3-7704-4F7A-89C1-7A653454A9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14" t="17559" r="37954" b="22412"/>
          <a:stretch/>
        </p:blipFill>
        <p:spPr>
          <a:xfrm>
            <a:off x="4776296" y="6268844"/>
            <a:ext cx="1510204" cy="2706621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01C9B1C-E25C-C89B-06C0-24CA759AEF94}"/>
              </a:ext>
            </a:extLst>
          </p:cNvPr>
          <p:cNvGrpSpPr/>
          <p:nvPr/>
        </p:nvGrpSpPr>
        <p:grpSpPr>
          <a:xfrm>
            <a:off x="3394784" y="3315032"/>
            <a:ext cx="1298809" cy="2590361"/>
            <a:chOff x="3457195" y="3257989"/>
            <a:chExt cx="1140051" cy="227373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13B0502-9308-4024-AEC5-C57D5319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7195" y="3257989"/>
              <a:ext cx="1140051" cy="2243522"/>
            </a:xfrm>
            <a:prstGeom prst="rect">
              <a:avLst/>
            </a:prstGeom>
          </p:spPr>
        </p:pic>
        <p:sp>
          <p:nvSpPr>
            <p:cNvPr id="67" name="Rectángulo: esquinas redondeadas 66">
              <a:extLst>
                <a:ext uri="{FF2B5EF4-FFF2-40B4-BE49-F238E27FC236}">
                  <a16:creationId xmlns:a16="http://schemas.microsoft.com/office/drawing/2014/main" id="{896D330E-6D13-4F08-972A-13E85AF92417}"/>
                </a:ext>
              </a:extLst>
            </p:cNvPr>
            <p:cNvSpPr/>
            <p:nvPr/>
          </p:nvSpPr>
          <p:spPr>
            <a:xfrm>
              <a:off x="3807469" y="5281236"/>
              <a:ext cx="439501" cy="250485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7A122F6B-74F4-4A3F-B27E-A9485088498D}"/>
              </a:ext>
            </a:extLst>
          </p:cNvPr>
          <p:cNvSpPr/>
          <p:nvPr/>
        </p:nvSpPr>
        <p:spPr>
          <a:xfrm>
            <a:off x="532292" y="9132617"/>
            <a:ext cx="6810997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200" b="1" dirty="0">
                <a:solidFill>
                  <a:srgbClr val="56A54C"/>
                </a:solidFill>
                <a:latin typeface="Segoe UI" panose="020B0502040204020203" pitchFamily="34" charset="0"/>
                <a:ea typeface="Elior"/>
              </a:rPr>
              <a:t>Recibirás un e-mail confirmando la contratación. También podrás consultarlo a través de Alumno/a &gt; Notificaciones</a:t>
            </a:r>
          </a:p>
          <a:p>
            <a:pPr lvl="0">
              <a:spcAft>
                <a:spcPts val="0"/>
              </a:spcAft>
            </a:pPr>
            <a:endParaRPr lang="es-ES" sz="1200" b="1" dirty="0">
              <a:solidFill>
                <a:srgbClr val="56A54C"/>
              </a:solidFill>
              <a:latin typeface="Segoe UI" panose="020B0502040204020203" pitchFamily="34" charset="0"/>
              <a:ea typeface="Elior"/>
            </a:endParaRPr>
          </a:p>
          <a:p>
            <a:pPr lvl="0">
              <a:spcAft>
                <a:spcPts val="0"/>
              </a:spcAft>
            </a:pPr>
            <a:r>
              <a:rPr lang="es-ES" sz="1000" dirty="0">
                <a:latin typeface="Segoe UI" panose="020B0502040204020203" pitchFamily="34" charset="0"/>
              </a:rPr>
              <a:t>Para cualquier duda con el proceso de registro puedes contactar con nosotros en soporteapp@colechef.com o bien en el teléfono de soporte APP 94 242 00 18.											              </a:t>
            </a:r>
            <a:r>
              <a:rPr lang="es-ES" sz="1000" dirty="0" err="1">
                <a:latin typeface="Segoe UI" panose="020B0502040204020203" pitchFamily="34" charset="0"/>
              </a:rPr>
              <a:t>pág</a:t>
            </a:r>
            <a:r>
              <a:rPr lang="es-ES" sz="1000" dirty="0">
                <a:latin typeface="Segoe UI" panose="020B0502040204020203" pitchFamily="34" charset="0"/>
              </a:rPr>
              <a:t>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8EE736-4CE7-4B81-BCC9-9DB4417DD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088" y="3399898"/>
            <a:ext cx="1387313" cy="2416364"/>
          </a:xfrm>
          <a:prstGeom prst="rect">
            <a:avLst/>
          </a:prstGeom>
        </p:spPr>
      </p:pic>
      <p:sp>
        <p:nvSpPr>
          <p:cNvPr id="50" name="Flecha: a la derecha 49">
            <a:extLst>
              <a:ext uri="{FF2B5EF4-FFF2-40B4-BE49-F238E27FC236}">
                <a16:creationId xmlns:a16="http://schemas.microsoft.com/office/drawing/2014/main" id="{01438604-3D55-426E-A64E-0D7FC7B52C49}"/>
              </a:ext>
            </a:extLst>
          </p:cNvPr>
          <p:cNvSpPr/>
          <p:nvPr/>
        </p:nvSpPr>
        <p:spPr>
          <a:xfrm>
            <a:off x="967003" y="7984790"/>
            <a:ext cx="188924" cy="207738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B30332E-6F95-49BE-89FD-9467CD1B65DF}"/>
              </a:ext>
            </a:extLst>
          </p:cNvPr>
          <p:cNvSpPr txBox="1"/>
          <p:nvPr/>
        </p:nvSpPr>
        <p:spPr>
          <a:xfrm>
            <a:off x="532292" y="1433321"/>
            <a:ext cx="70133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Si el plazo para renovar el servicio ya ha concluido y el botón ‘RENUEVA’ ya no está disponible, entonces deberás realizar el proceso de REACTIVACIÓN DEL SERVICIO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59599F-B43A-66C4-CB14-63511492B99B}"/>
              </a:ext>
            </a:extLst>
          </p:cNvPr>
          <p:cNvSpPr txBox="1"/>
          <p:nvPr/>
        </p:nvSpPr>
        <p:spPr>
          <a:xfrm>
            <a:off x="1787451" y="6875053"/>
            <a:ext cx="489236" cy="169277"/>
          </a:xfrm>
          <a:prstGeom prst="rect">
            <a:avLst/>
          </a:prstGeom>
          <a:solidFill>
            <a:srgbClr val="F8FAF5"/>
          </a:solidFill>
        </p:spPr>
        <p:txBody>
          <a:bodyPr wrap="none" rtlCol="0">
            <a:spAutoFit/>
          </a:bodyPr>
          <a:lstStyle/>
          <a:p>
            <a:r>
              <a:rPr lang="es-ES" sz="500" dirty="0"/>
              <a:t>01/09/2023</a:t>
            </a:r>
          </a:p>
        </p:txBody>
      </p:sp>
    </p:spTree>
    <p:extLst>
      <p:ext uri="{BB962C8B-B14F-4D97-AF65-F5344CB8AC3E}">
        <p14:creationId xmlns:p14="http://schemas.microsoft.com/office/powerpoint/2010/main" val="191263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2.png">
            <a:extLst>
              <a:ext uri="{FF2B5EF4-FFF2-40B4-BE49-F238E27FC236}">
                <a16:creationId xmlns:a16="http://schemas.microsoft.com/office/drawing/2014/main" id="{1C4E656A-9102-4213-A914-A0FAB26F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79" y="1678138"/>
            <a:ext cx="797470" cy="8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16">
            <a:extLst>
              <a:ext uri="{FF2B5EF4-FFF2-40B4-BE49-F238E27FC236}">
                <a16:creationId xmlns:a16="http://schemas.microsoft.com/office/drawing/2014/main" id="{C434DCCB-ED43-4D82-81B6-810310F9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08" y="1961893"/>
            <a:ext cx="4695588" cy="57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900" b="0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Para descargar la App, podeis </a:t>
            </a:r>
            <a:r>
              <a:rPr kumimoji="0" lang="es-ES" altLang="es-ES" sz="900" b="1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ir directamente </a:t>
            </a:r>
            <a:r>
              <a:rPr kumimoji="0" lang="es-ES" altLang="es-ES" sz="900" b="0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a Google Play o a la App Store o visitar la web </a:t>
            </a:r>
            <a:r>
              <a:rPr kumimoji="0" lang="es-ES" altLang="es-ES" sz="900" b="1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colechef.com que os facilitará su localización a través de un enlace directo.</a:t>
            </a:r>
            <a:r>
              <a:rPr kumimoji="0" lang="es-ES" altLang="es-ES" sz="900" b="0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 Para faciltaros la ubicación os adjuntamos un </a:t>
            </a:r>
            <a:r>
              <a:rPr kumimoji="0" lang="es-ES" altLang="es-ES" sz="900" b="1" i="0" u="none" strike="noStrike" cap="none" normalizeH="0" baseline="0">
                <a:ln>
                  <a:noFill/>
                </a:ln>
                <a:effectLst/>
                <a:latin typeface="Segoe UI" panose="020B0502040204020203" pitchFamily="34" charset="0"/>
                <a:ea typeface="Elior"/>
                <a:cs typeface="Segoe UI" panose="020B0502040204020203" pitchFamily="34" charset="0"/>
              </a:rPr>
              <a:t>código QR</a:t>
            </a:r>
            <a:endParaRPr kumimoji="0" lang="es-ES" altLang="es-ES" sz="9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5FAB52BC-8873-4177-BEA3-979DE9C13E53}"/>
              </a:ext>
            </a:extLst>
          </p:cNvPr>
          <p:cNvSpPr/>
          <p:nvPr/>
        </p:nvSpPr>
        <p:spPr>
          <a:xfrm>
            <a:off x="792753" y="1603402"/>
            <a:ext cx="2307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200" b="1">
                <a:latin typeface="Segoe UI" panose="020B0502040204020203" pitchFamily="34" charset="0"/>
                <a:ea typeface="Elior"/>
              </a:rPr>
              <a:t>¡Descárgate la App Colechef !</a:t>
            </a:r>
            <a:endParaRPr lang="es-ES" sz="1200">
              <a:latin typeface="Times New Roman" panose="02020603050405020304" pitchFamily="18" charset="0"/>
              <a:ea typeface="Elior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2509D3-6D38-4694-B1F5-D54451A7B84A}"/>
              </a:ext>
            </a:extLst>
          </p:cNvPr>
          <p:cNvSpPr/>
          <p:nvPr/>
        </p:nvSpPr>
        <p:spPr>
          <a:xfrm>
            <a:off x="374662" y="1452945"/>
            <a:ext cx="404986" cy="404984"/>
          </a:xfrm>
          <a:prstGeom prst="ellipse">
            <a:avLst/>
          </a:prstGeom>
          <a:solidFill>
            <a:srgbClr val="56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>
                <a:latin typeface="Segoe UI" panose="020B0502040204020203" pitchFamily="34" charset="0"/>
                <a:cs typeface="Segoe UI" panose="020B0502040204020203" pitchFamily="34" charset="0"/>
              </a:rPr>
              <a:t>1º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3F0ECB7-546E-48A4-A406-0B777759C4A1}"/>
              </a:ext>
            </a:extLst>
          </p:cNvPr>
          <p:cNvSpPr/>
          <p:nvPr/>
        </p:nvSpPr>
        <p:spPr>
          <a:xfrm>
            <a:off x="782191" y="2792332"/>
            <a:ext cx="4942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200" b="1">
                <a:latin typeface="Segoe UI" panose="020B0502040204020203" pitchFamily="34" charset="0"/>
                <a:ea typeface="Elior"/>
              </a:rPr>
              <a:t>Para darte de alta como nuevo usuario sigue los siguientes pasos:</a:t>
            </a:r>
            <a:endParaRPr lang="es-ES" sz="1200">
              <a:latin typeface="Segoe UI" panose="020B0502040204020203" pitchFamily="34" charset="0"/>
              <a:ea typeface="Elior"/>
            </a:endParaRP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94252D47-949E-4AE3-8F1A-CFAAB2589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0" r="1681" b="24993"/>
          <a:stretch/>
        </p:blipFill>
        <p:spPr>
          <a:xfrm>
            <a:off x="657569" y="1973034"/>
            <a:ext cx="594258" cy="579783"/>
          </a:xfrm>
          <a:prstGeom prst="roundRect">
            <a:avLst>
              <a:gd name="adj" fmla="val 23637"/>
            </a:avLst>
          </a:prstGeom>
        </p:spPr>
      </p:pic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B236AD71-FD1D-4F81-A7F7-669ADFFE12DB}"/>
              </a:ext>
            </a:extLst>
          </p:cNvPr>
          <p:cNvSpPr/>
          <p:nvPr/>
        </p:nvSpPr>
        <p:spPr>
          <a:xfrm>
            <a:off x="446645" y="1485565"/>
            <a:ext cx="6731187" cy="1149047"/>
          </a:xfrm>
          <a:prstGeom prst="roundRect">
            <a:avLst>
              <a:gd name="adj" fmla="val 8290"/>
            </a:avLst>
          </a:prstGeom>
          <a:noFill/>
          <a:ln>
            <a:solidFill>
              <a:srgbClr val="56A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B63F0603-F017-4F41-996D-661E3B9BB73A}"/>
              </a:ext>
            </a:extLst>
          </p:cNvPr>
          <p:cNvSpPr/>
          <p:nvPr/>
        </p:nvSpPr>
        <p:spPr>
          <a:xfrm>
            <a:off x="428651" y="929090"/>
            <a:ext cx="6749181" cy="292388"/>
          </a:xfrm>
          <a:prstGeom prst="rect">
            <a:avLst/>
          </a:prstGeom>
          <a:solidFill>
            <a:srgbClr val="F6CB1E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Si eres nuevo usuario y no estás dado de alta en la APP </a:t>
            </a:r>
            <a:r>
              <a:rPr lang="es-ES" sz="1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ColeChef</a:t>
            </a:r>
            <a:r>
              <a:rPr lang="es-E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Elior"/>
              </a:rPr>
              <a:t>, REGÍSTRATE</a:t>
            </a: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4AE23955-7D5F-4F59-B9CC-A9882A2933CF}"/>
              </a:ext>
            </a:extLst>
          </p:cNvPr>
          <p:cNvSpPr/>
          <p:nvPr/>
        </p:nvSpPr>
        <p:spPr>
          <a:xfrm>
            <a:off x="414243" y="2675227"/>
            <a:ext cx="6731187" cy="7351843"/>
          </a:xfrm>
          <a:prstGeom prst="roundRect">
            <a:avLst>
              <a:gd name="adj" fmla="val 1622"/>
            </a:avLst>
          </a:prstGeom>
          <a:noFill/>
          <a:ln>
            <a:solidFill>
              <a:srgbClr val="56A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04C12959-6E5A-45AE-A52C-AB7D8BDF1B82}"/>
              </a:ext>
            </a:extLst>
          </p:cNvPr>
          <p:cNvSpPr/>
          <p:nvPr/>
        </p:nvSpPr>
        <p:spPr>
          <a:xfrm>
            <a:off x="374662" y="2676154"/>
            <a:ext cx="404986" cy="404984"/>
          </a:xfrm>
          <a:prstGeom prst="ellipse">
            <a:avLst/>
          </a:prstGeom>
          <a:solidFill>
            <a:srgbClr val="56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b="1">
                <a:latin typeface="Segoe UI" panose="020B0502040204020203" pitchFamily="34" charset="0"/>
                <a:cs typeface="Segoe UI" panose="020B0502040204020203" pitchFamily="34" charset="0"/>
              </a:rPr>
              <a:t>2º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55A4560C-52CC-4E4D-B3A7-45357C8348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b="45720"/>
          <a:stretch/>
        </p:blipFill>
        <p:spPr>
          <a:xfrm>
            <a:off x="479122" y="3514321"/>
            <a:ext cx="2181386" cy="2411092"/>
          </a:xfrm>
          <a:prstGeom prst="rect">
            <a:avLst/>
          </a:prstGeom>
        </p:spPr>
      </p:pic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9130A43D-0980-4254-8736-15E73512F6E5}"/>
              </a:ext>
            </a:extLst>
          </p:cNvPr>
          <p:cNvSpPr/>
          <p:nvPr/>
        </p:nvSpPr>
        <p:spPr>
          <a:xfrm>
            <a:off x="556781" y="5354662"/>
            <a:ext cx="2016468" cy="351447"/>
          </a:xfrm>
          <a:prstGeom prst="roundRect">
            <a:avLst>
              <a:gd name="adj" fmla="val 50000"/>
            </a:avLst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16">
            <a:extLst>
              <a:ext uri="{FF2B5EF4-FFF2-40B4-BE49-F238E27FC236}">
                <a16:creationId xmlns:a16="http://schemas.microsoft.com/office/drawing/2014/main" id="{8602C2CB-4DC5-43A0-B386-1E94A085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660" y="3271916"/>
            <a:ext cx="1770558" cy="2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Clica en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Regístrate</a:t>
            </a:r>
            <a:endParaRPr kumimoji="0" lang="es-ES" altLang="es-ES" sz="9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51DB82A-9DF3-41BD-514D-7EC1540A762B}"/>
              </a:ext>
            </a:extLst>
          </p:cNvPr>
          <p:cNvGrpSpPr/>
          <p:nvPr/>
        </p:nvGrpSpPr>
        <p:grpSpPr>
          <a:xfrm>
            <a:off x="3290933" y="3660696"/>
            <a:ext cx="1455278" cy="2206824"/>
            <a:chOff x="3463532" y="3358244"/>
            <a:chExt cx="1158090" cy="1808722"/>
          </a:xfrm>
        </p:grpSpPr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53CF79BC-1620-43C9-80F1-9834F9D6C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2" t="19550" r="5290" b="16988"/>
            <a:stretch/>
          </p:blipFill>
          <p:spPr>
            <a:xfrm>
              <a:off x="3463532" y="3358244"/>
              <a:ext cx="1158090" cy="1808722"/>
            </a:xfrm>
            <a:prstGeom prst="rect">
              <a:avLst/>
            </a:prstGeom>
          </p:spPr>
        </p:pic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DFB18BB0-5078-42B1-94C8-DFDBA1A5EF5D}"/>
                </a:ext>
              </a:extLst>
            </p:cNvPr>
            <p:cNvSpPr/>
            <p:nvPr/>
          </p:nvSpPr>
          <p:spPr>
            <a:xfrm>
              <a:off x="3545129" y="4905930"/>
              <a:ext cx="1000072" cy="253845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3" name="Rectángulo 16">
            <a:extLst>
              <a:ext uri="{FF2B5EF4-FFF2-40B4-BE49-F238E27FC236}">
                <a16:creationId xmlns:a16="http://schemas.microsoft.com/office/drawing/2014/main" id="{DA42212F-8234-4498-B2D9-F6BFAF74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12" y="3213432"/>
            <a:ext cx="1412953" cy="35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A continuación,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Empezar el registro</a:t>
            </a:r>
            <a:endParaRPr kumimoji="0" lang="es-ES" altLang="es-ES" sz="9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BD609E71-4C07-4461-B215-E8305F9942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 b="7112"/>
          <a:stretch/>
        </p:blipFill>
        <p:spPr>
          <a:xfrm>
            <a:off x="5260723" y="3557757"/>
            <a:ext cx="1406866" cy="2300990"/>
          </a:xfrm>
          <a:prstGeom prst="rect">
            <a:avLst/>
          </a:prstGeom>
        </p:spPr>
      </p:pic>
      <p:sp>
        <p:nvSpPr>
          <p:cNvPr id="56" name="Flecha: a la derecha 55">
            <a:extLst>
              <a:ext uri="{FF2B5EF4-FFF2-40B4-BE49-F238E27FC236}">
                <a16:creationId xmlns:a16="http://schemas.microsoft.com/office/drawing/2014/main" id="{F961ED5A-984D-4541-BA0D-9E465A473087}"/>
              </a:ext>
            </a:extLst>
          </p:cNvPr>
          <p:cNvSpPr/>
          <p:nvPr/>
        </p:nvSpPr>
        <p:spPr>
          <a:xfrm>
            <a:off x="2719184" y="4380513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Flecha: a la derecha 56">
            <a:extLst>
              <a:ext uri="{FF2B5EF4-FFF2-40B4-BE49-F238E27FC236}">
                <a16:creationId xmlns:a16="http://schemas.microsoft.com/office/drawing/2014/main" id="{C68C688C-75BB-48F0-99D6-8F44C5F6E5C6}"/>
              </a:ext>
            </a:extLst>
          </p:cNvPr>
          <p:cNvSpPr/>
          <p:nvPr/>
        </p:nvSpPr>
        <p:spPr>
          <a:xfrm>
            <a:off x="4878306" y="4380513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Rectángulo 16">
            <a:extLst>
              <a:ext uri="{FF2B5EF4-FFF2-40B4-BE49-F238E27FC236}">
                <a16:creationId xmlns:a16="http://schemas.microsoft.com/office/drawing/2014/main" id="{6664A513-22E0-475C-9103-DFB766B04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662" y="4408188"/>
            <a:ext cx="1386847" cy="349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Mail con el que estás registrado en el colegio</a:t>
            </a:r>
          </a:p>
        </p:txBody>
      </p:sp>
      <p:sp>
        <p:nvSpPr>
          <p:cNvPr id="70" name="Flecha: a la derecha 69">
            <a:extLst>
              <a:ext uri="{FF2B5EF4-FFF2-40B4-BE49-F238E27FC236}">
                <a16:creationId xmlns:a16="http://schemas.microsoft.com/office/drawing/2014/main" id="{9026FAD7-8944-4A5B-8666-7B5D2B82BC4F}"/>
              </a:ext>
            </a:extLst>
          </p:cNvPr>
          <p:cNvSpPr/>
          <p:nvPr/>
        </p:nvSpPr>
        <p:spPr>
          <a:xfrm>
            <a:off x="424822" y="7619359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grpSp>
        <p:nvGrpSpPr>
          <p:cNvPr id="71" name="Grupo 70">
            <a:extLst>
              <a:ext uri="{FF2B5EF4-FFF2-40B4-BE49-F238E27FC236}">
                <a16:creationId xmlns:a16="http://schemas.microsoft.com/office/drawing/2014/main" id="{32BE7CE2-A5A5-44B5-8E56-72C561114AD3}"/>
              </a:ext>
            </a:extLst>
          </p:cNvPr>
          <p:cNvGrpSpPr/>
          <p:nvPr/>
        </p:nvGrpSpPr>
        <p:grpSpPr>
          <a:xfrm>
            <a:off x="713820" y="6680320"/>
            <a:ext cx="2161991" cy="1788286"/>
            <a:chOff x="2999873" y="7283164"/>
            <a:chExt cx="1666443" cy="1378395"/>
          </a:xfrm>
        </p:grpSpPr>
        <p:pic>
          <p:nvPicPr>
            <p:cNvPr id="72" name="Imagen 71">
              <a:extLst>
                <a:ext uri="{FF2B5EF4-FFF2-40B4-BE49-F238E27FC236}">
                  <a16:creationId xmlns:a16="http://schemas.microsoft.com/office/drawing/2014/main" id="{5894CAED-7752-4A3A-9762-7DC77791D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11" b="32473"/>
            <a:stretch/>
          </p:blipFill>
          <p:spPr>
            <a:xfrm>
              <a:off x="2999873" y="7283164"/>
              <a:ext cx="1666443" cy="1378395"/>
            </a:xfrm>
            <a:prstGeom prst="rect">
              <a:avLst/>
            </a:prstGeom>
          </p:spPr>
        </p:pic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166B1540-D706-4578-846A-7B7E189F3B40}"/>
                </a:ext>
              </a:extLst>
            </p:cNvPr>
            <p:cNvSpPr/>
            <p:nvPr/>
          </p:nvSpPr>
          <p:spPr>
            <a:xfrm>
              <a:off x="3010881" y="7482279"/>
              <a:ext cx="1604067" cy="195651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14F74167-8F17-449D-87E9-0CCB49804564}"/>
                </a:ext>
              </a:extLst>
            </p:cNvPr>
            <p:cNvSpPr/>
            <p:nvPr/>
          </p:nvSpPr>
          <p:spPr>
            <a:xfrm>
              <a:off x="3010884" y="7854419"/>
              <a:ext cx="1604068" cy="195651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</p:grpSp>
      <p:sp>
        <p:nvSpPr>
          <p:cNvPr id="75" name="Rectángulo 16">
            <a:extLst>
              <a:ext uri="{FF2B5EF4-FFF2-40B4-BE49-F238E27FC236}">
                <a16:creationId xmlns:a16="http://schemas.microsoft.com/office/drawing/2014/main" id="{9F76F268-1B9D-4171-AE17-163BC6570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202" y="8609604"/>
            <a:ext cx="1904533" cy="4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La contraseña que elijas debe tener al menos 8 caracteres e incluir letra s y números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054E77E8-4EAC-4DAE-A007-EA27A619E4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t="26935" r="7919" b="27425"/>
          <a:stretch/>
        </p:blipFill>
        <p:spPr>
          <a:xfrm>
            <a:off x="3179985" y="6598544"/>
            <a:ext cx="1607728" cy="1951837"/>
          </a:xfrm>
          <a:prstGeom prst="rect">
            <a:avLst/>
          </a:prstGeom>
        </p:spPr>
      </p:pic>
      <p:sp>
        <p:nvSpPr>
          <p:cNvPr id="61" name="Rectángulo 16">
            <a:extLst>
              <a:ext uri="{FF2B5EF4-FFF2-40B4-BE49-F238E27FC236}">
                <a16:creationId xmlns:a16="http://schemas.microsoft.com/office/drawing/2014/main" id="{9CA81EA5-DDD0-4EFC-A3DF-F5124AD8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691" y="8358622"/>
            <a:ext cx="1335991" cy="61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solidFill>
                  <a:srgbClr val="F67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Accede a tu correo </a:t>
            </a:r>
            <a:r>
              <a:rPr lang="es-ES" altLang="es-ES" sz="900" b="1" dirty="0">
                <a:solidFill>
                  <a:srgbClr val="F67D0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DESDE TU DISPOSITIVO MÓVIL</a:t>
            </a:r>
            <a:endParaRPr kumimoji="0" lang="es-ES" altLang="es-ES" sz="900" b="1" i="0" u="none" strike="noStrike" cap="none" normalizeH="0" baseline="0" dirty="0">
              <a:ln>
                <a:noFill/>
              </a:ln>
              <a:solidFill>
                <a:srgbClr val="F67D0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926AD0D5-E3ED-42A4-9590-A1A85175DF03}"/>
              </a:ext>
            </a:extLst>
          </p:cNvPr>
          <p:cNvSpPr/>
          <p:nvPr/>
        </p:nvSpPr>
        <p:spPr>
          <a:xfrm>
            <a:off x="4774426" y="8122835"/>
            <a:ext cx="239233" cy="239231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65" name="Rectángulo 16">
            <a:extLst>
              <a:ext uri="{FF2B5EF4-FFF2-40B4-BE49-F238E27FC236}">
                <a16:creationId xmlns:a16="http://schemas.microsoft.com/office/drawing/2014/main" id="{85E103B3-CB90-4F9D-A9D7-7414226A1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14" y="8487185"/>
            <a:ext cx="1417410" cy="12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Recibirás este correo electrónico, clica en el enlace.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Si no lo recibes, comprueba tu carpeta de correo no deseado.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900" b="1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		</a:t>
            </a:r>
            <a:r>
              <a:rPr lang="es-ES" altLang="es-ES" sz="9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pág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 3</a:t>
            </a:r>
            <a:endParaRPr kumimoji="0" lang="es-ES" altLang="es-ES" sz="9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963069-CD33-C338-FB47-53F891A7F491}"/>
              </a:ext>
            </a:extLst>
          </p:cNvPr>
          <p:cNvGrpSpPr/>
          <p:nvPr/>
        </p:nvGrpSpPr>
        <p:grpSpPr>
          <a:xfrm>
            <a:off x="5264017" y="6955281"/>
            <a:ext cx="1857845" cy="1490787"/>
            <a:chOff x="5357121" y="7015439"/>
            <a:chExt cx="1857845" cy="1490787"/>
          </a:xfrm>
        </p:grpSpPr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5A20DC25-A5DF-4CFC-985D-AEADD528A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75527" y="7035494"/>
              <a:ext cx="1839439" cy="1470732"/>
            </a:xfrm>
            <a:prstGeom prst="rect">
              <a:avLst/>
            </a:prstGeom>
            <a:noFill/>
          </p:spPr>
        </p:pic>
        <p:sp>
          <p:nvSpPr>
            <p:cNvPr id="66" name="Rectángulo: esquinas redondeadas 65">
              <a:extLst>
                <a:ext uri="{FF2B5EF4-FFF2-40B4-BE49-F238E27FC236}">
                  <a16:creationId xmlns:a16="http://schemas.microsoft.com/office/drawing/2014/main" id="{AB746A97-DE28-4F3B-AED4-F4D62D61A45D}"/>
                </a:ext>
              </a:extLst>
            </p:cNvPr>
            <p:cNvSpPr/>
            <p:nvPr/>
          </p:nvSpPr>
          <p:spPr>
            <a:xfrm>
              <a:off x="5357121" y="7015439"/>
              <a:ext cx="1835924" cy="1490787"/>
            </a:xfrm>
            <a:prstGeom prst="roundRect">
              <a:avLst>
                <a:gd name="adj" fmla="val 13295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</p:grpSp>
      <p:sp>
        <p:nvSpPr>
          <p:cNvPr id="104" name="Flecha: a la derecha 103">
            <a:extLst>
              <a:ext uri="{FF2B5EF4-FFF2-40B4-BE49-F238E27FC236}">
                <a16:creationId xmlns:a16="http://schemas.microsoft.com/office/drawing/2014/main" id="{0533119F-565E-4BDA-A65A-B6C7FD773BC5}"/>
              </a:ext>
            </a:extLst>
          </p:cNvPr>
          <p:cNvSpPr/>
          <p:nvPr/>
        </p:nvSpPr>
        <p:spPr>
          <a:xfrm>
            <a:off x="4932836" y="7619359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4" name="Rectángulo 16">
            <a:extLst>
              <a:ext uri="{FF2B5EF4-FFF2-40B4-BE49-F238E27FC236}">
                <a16:creationId xmlns:a16="http://schemas.microsoft.com/office/drawing/2014/main" id="{F2C517A8-C8A0-45B4-9A1C-A25D49BC6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195240"/>
            <a:ext cx="700527" cy="2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DNI ó NIE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07F482A5-EF6C-4EFC-AC9B-77994E41FC88}"/>
              </a:ext>
            </a:extLst>
          </p:cNvPr>
          <p:cNvSpPr/>
          <p:nvPr/>
        </p:nvSpPr>
        <p:spPr>
          <a:xfrm>
            <a:off x="2943980" y="7620243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F8EE4EA-B269-DA25-025C-B947E425ABB7}"/>
              </a:ext>
            </a:extLst>
          </p:cNvPr>
          <p:cNvSpPr/>
          <p:nvPr/>
        </p:nvSpPr>
        <p:spPr>
          <a:xfrm>
            <a:off x="6908460" y="4380513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64414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D8BE38-13C5-44DD-B7E3-D8E66C0E65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26898" r="7366" b="27006"/>
          <a:stretch/>
        </p:blipFill>
        <p:spPr>
          <a:xfrm>
            <a:off x="5613786" y="7014224"/>
            <a:ext cx="1388488" cy="1654131"/>
          </a:xfrm>
          <a:prstGeom prst="roundRect">
            <a:avLst/>
          </a:prstGeom>
        </p:spPr>
      </p:pic>
      <p:sp>
        <p:nvSpPr>
          <p:cNvPr id="148" name="Rectángulo 16">
            <a:extLst>
              <a:ext uri="{FF2B5EF4-FFF2-40B4-BE49-F238E27FC236}">
                <a16:creationId xmlns:a16="http://schemas.microsoft.com/office/drawing/2014/main" id="{8645BF50-9EE5-4D7C-951E-0312C388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073" y="6887473"/>
            <a:ext cx="1745306" cy="35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Clica en la flecha para que se abra una nueva pantalla</a:t>
            </a:r>
          </a:p>
        </p:txBody>
      </p:sp>
      <p:sp>
        <p:nvSpPr>
          <p:cNvPr id="150" name="Rectángulo 16">
            <a:extLst>
              <a:ext uri="{FF2B5EF4-FFF2-40B4-BE49-F238E27FC236}">
                <a16:creationId xmlns:a16="http://schemas.microsoft.com/office/drawing/2014/main" id="{0242407C-28F7-452D-BB06-74A0BEC8D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259" y="8430429"/>
            <a:ext cx="1540100" cy="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y selecciona los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servicios</a:t>
            </a: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 que quieres contratar en la parte desplegable y la </a:t>
            </a:r>
            <a:r>
              <a:rPr lang="es-ES" altLang="es-ES" sz="900" dirty="0">
                <a:highlight>
                  <a:srgbClr val="EE5D0C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fecha de inicio muy Importante</a:t>
            </a:r>
          </a:p>
        </p:txBody>
      </p:sp>
      <p:sp>
        <p:nvSpPr>
          <p:cNvPr id="151" name="Rectángulo 16">
            <a:extLst>
              <a:ext uri="{FF2B5EF4-FFF2-40B4-BE49-F238E27FC236}">
                <a16:creationId xmlns:a16="http://schemas.microsoft.com/office/drawing/2014/main" id="{EADDC1BA-6E34-401F-85E0-6009BF98F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6937295"/>
            <a:ext cx="1441743" cy="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No olvides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aceptar los términos y condiciones</a:t>
            </a:r>
          </a:p>
        </p:txBody>
      </p:sp>
      <p:sp>
        <p:nvSpPr>
          <p:cNvPr id="156" name="Rectángulo 16">
            <a:extLst>
              <a:ext uri="{FF2B5EF4-FFF2-40B4-BE49-F238E27FC236}">
                <a16:creationId xmlns:a16="http://schemas.microsoft.com/office/drawing/2014/main" id="{A168F81F-C30D-4686-8599-2DF912ABF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651" y="8594351"/>
            <a:ext cx="1150864" cy="35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Clica en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Validar</a:t>
            </a: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y YA ESTÁ. </a:t>
            </a:r>
            <a:endParaRPr lang="es-ES" altLang="es-ES" sz="9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4AE23955-7D5F-4F59-B9CC-A9882A2933CF}"/>
              </a:ext>
            </a:extLst>
          </p:cNvPr>
          <p:cNvSpPr/>
          <p:nvPr/>
        </p:nvSpPr>
        <p:spPr>
          <a:xfrm>
            <a:off x="421668" y="1046467"/>
            <a:ext cx="6731187" cy="8095801"/>
          </a:xfrm>
          <a:prstGeom prst="roundRect">
            <a:avLst>
              <a:gd name="adj" fmla="val 1622"/>
            </a:avLst>
          </a:prstGeom>
          <a:noFill/>
          <a:ln>
            <a:solidFill>
              <a:srgbClr val="56A5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6D34C2C6-8A8F-4278-BCA4-E0617877A3AA}"/>
              </a:ext>
            </a:extLst>
          </p:cNvPr>
          <p:cNvSpPr/>
          <p:nvPr/>
        </p:nvSpPr>
        <p:spPr>
          <a:xfrm>
            <a:off x="374338" y="9279351"/>
            <a:ext cx="6810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1200" b="1" dirty="0">
                <a:solidFill>
                  <a:srgbClr val="56A54C"/>
                </a:solidFill>
                <a:latin typeface="Segoe UI" panose="020B0502040204020203" pitchFamily="34" charset="0"/>
                <a:ea typeface="Elior"/>
              </a:rPr>
              <a:t>Recibirás un mail confirmando la contratación, que puede ser verificada también desde la opción solicitudes de servicio de la App. A partir de septiembre se volcará la información.</a:t>
            </a:r>
          </a:p>
          <a:p>
            <a:pPr lvl="0">
              <a:spcAft>
                <a:spcPts val="0"/>
              </a:spcAft>
            </a:pPr>
            <a:endParaRPr lang="es-ES" sz="1200" b="1" dirty="0">
              <a:solidFill>
                <a:srgbClr val="56A54C"/>
              </a:solidFill>
              <a:latin typeface="Segoe UI" panose="020B0502040204020203" pitchFamily="34" charset="0"/>
              <a:ea typeface="Elior"/>
            </a:endParaRPr>
          </a:p>
          <a:p>
            <a:pPr lvl="0">
              <a:spcAft>
                <a:spcPts val="0"/>
              </a:spcAft>
            </a:pPr>
            <a:r>
              <a:rPr lang="es-ES" sz="1000" dirty="0">
                <a:latin typeface="Segoe UI" panose="020B0502040204020203" pitchFamily="34" charset="0"/>
              </a:rPr>
              <a:t>Para cualquier duda con el proceso de registro puedes contactar con nosotros en soporteapp@colechef.com o bien en el teléfono de soporte APP 94 242 00 18.				</a:t>
            </a:r>
            <a:r>
              <a:rPr lang="es-ES" sz="1000" dirty="0" err="1">
                <a:latin typeface="Segoe UI" panose="020B0502040204020203" pitchFamily="34" charset="0"/>
              </a:rPr>
              <a:t>pág</a:t>
            </a:r>
            <a:r>
              <a:rPr lang="es-ES" sz="1000" dirty="0">
                <a:latin typeface="Segoe UI" panose="020B0502040204020203" pitchFamily="34" charset="0"/>
              </a:rPr>
              <a:t> 4</a:t>
            </a: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8EE69AF2-2305-4D01-81E2-A86549766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 b="50601"/>
          <a:stretch/>
        </p:blipFill>
        <p:spPr>
          <a:xfrm>
            <a:off x="4930063" y="1295528"/>
            <a:ext cx="2020636" cy="108836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D26EADF9-0D58-2E5F-E8DB-7E123E46986A}"/>
              </a:ext>
            </a:extLst>
          </p:cNvPr>
          <p:cNvGrpSpPr/>
          <p:nvPr/>
        </p:nvGrpSpPr>
        <p:grpSpPr>
          <a:xfrm>
            <a:off x="5232800" y="2848438"/>
            <a:ext cx="1347002" cy="308660"/>
            <a:chOff x="1255308" y="5678502"/>
            <a:chExt cx="1347002" cy="308660"/>
          </a:xfrm>
        </p:grpSpPr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511417BB-4D3F-473A-BB7A-9A5BF8F9DD92}"/>
                </a:ext>
              </a:extLst>
            </p:cNvPr>
            <p:cNvSpPr/>
            <p:nvPr/>
          </p:nvSpPr>
          <p:spPr>
            <a:xfrm>
              <a:off x="1255308" y="5678502"/>
              <a:ext cx="1347002" cy="308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AD4F4D5F-7A2F-4A0A-BFCC-782667054B7C}"/>
                </a:ext>
              </a:extLst>
            </p:cNvPr>
            <p:cNvSpPr/>
            <p:nvPr/>
          </p:nvSpPr>
          <p:spPr>
            <a:xfrm>
              <a:off x="1359299" y="5686302"/>
              <a:ext cx="11267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>
                  <a:highlight>
                    <a:srgbClr val="FFFF00"/>
                  </a:highlight>
                  <a:latin typeface="Lato" panose="020F0502020204030203" pitchFamily="34" charset="0"/>
                </a:rPr>
                <a:t>ESKRL</a:t>
              </a:r>
              <a:r>
                <a:rPr lang="es-ES" sz="1200">
                  <a:solidFill>
                    <a:srgbClr val="00A9D4"/>
                  </a:solidFill>
                  <a:highlight>
                    <a:srgbClr val="FFFF00"/>
                  </a:highlight>
                  <a:latin typeface="Lato" panose="020F0502020204030203" pitchFamily="34" charset="0"/>
                </a:rPr>
                <a:t>0</a:t>
              </a:r>
              <a:r>
                <a:rPr lang="es-ES" sz="1200">
                  <a:highlight>
                    <a:srgbClr val="FFFF00"/>
                  </a:highlight>
                  <a:latin typeface="Lato" panose="020F0502020204030203" pitchFamily="34" charset="0"/>
                </a:rPr>
                <a:t>JF</a:t>
              </a:r>
              <a:r>
                <a:rPr lang="es-ES" sz="1200">
                  <a:solidFill>
                    <a:srgbClr val="00A9D4"/>
                  </a:solidFill>
                  <a:highlight>
                    <a:srgbClr val="FFFF00"/>
                  </a:highlight>
                  <a:latin typeface="Lato" panose="020F0502020204030203" pitchFamily="34" charset="0"/>
                </a:rPr>
                <a:t>45</a:t>
              </a:r>
              <a:endParaRPr lang="es-ES" sz="1200" dirty="0">
                <a:solidFill>
                  <a:srgbClr val="00A9D4"/>
                </a:solidFill>
                <a:highlight>
                  <a:srgbClr val="FFFF00"/>
                </a:highlight>
                <a:latin typeface="Lato" panose="020F0502020204030203" pitchFamily="34" charset="0"/>
              </a:endParaRPr>
            </a:p>
          </p:txBody>
        </p:sp>
      </p:grpSp>
      <p:sp>
        <p:nvSpPr>
          <p:cNvPr id="88" name="Rectángulo 16">
            <a:extLst>
              <a:ext uri="{FF2B5EF4-FFF2-40B4-BE49-F238E27FC236}">
                <a16:creationId xmlns:a16="http://schemas.microsoft.com/office/drawing/2014/main" id="{D6F56665-5132-461B-AEA0-72297F78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422" y="2327571"/>
            <a:ext cx="1901750" cy="86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Introduce el código de tu centro. Para evitar confusiones, los números están marcados en azul: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23D33FD-73AF-4C03-84F4-A2F6134E776B}"/>
              </a:ext>
            </a:extLst>
          </p:cNvPr>
          <p:cNvGrpSpPr/>
          <p:nvPr/>
        </p:nvGrpSpPr>
        <p:grpSpPr>
          <a:xfrm>
            <a:off x="1364685" y="3902041"/>
            <a:ext cx="1499453" cy="2597374"/>
            <a:chOff x="598139" y="7007430"/>
            <a:chExt cx="1362863" cy="2360773"/>
          </a:xfrm>
        </p:grpSpPr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A4B48EAA-DFB2-4364-901F-02835E93B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4" b="12293"/>
            <a:stretch/>
          </p:blipFill>
          <p:spPr>
            <a:xfrm>
              <a:off x="614382" y="7007430"/>
              <a:ext cx="1308144" cy="2360773"/>
            </a:xfrm>
            <a:prstGeom prst="rect">
              <a:avLst/>
            </a:prstGeom>
          </p:spPr>
        </p:pic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E696A7BC-C528-485E-81AC-7F3AED94B25F}"/>
                </a:ext>
              </a:extLst>
            </p:cNvPr>
            <p:cNvSpPr/>
            <p:nvPr/>
          </p:nvSpPr>
          <p:spPr>
            <a:xfrm>
              <a:off x="1614700" y="7637919"/>
              <a:ext cx="225027" cy="225026"/>
            </a:xfrm>
            <a:prstGeom prst="ellipse">
              <a:avLst/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/>
            </a:p>
          </p:txBody>
        </p:sp>
        <p:sp>
          <p:nvSpPr>
            <p:cNvPr id="92" name="Rectángulo 16">
              <a:extLst>
                <a:ext uri="{FF2B5EF4-FFF2-40B4-BE49-F238E27FC236}">
                  <a16:creationId xmlns:a16="http://schemas.microsoft.com/office/drawing/2014/main" id="{991516D3-031C-4D58-BE6E-FBC439303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39" y="8035448"/>
              <a:ext cx="1362863" cy="35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5" tIns="45698" rIns="91425" bIns="45698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900" dirty="0">
                  <a:latin typeface="Segoe UI" panose="020B0502040204020203" pitchFamily="34" charset="0"/>
                  <a:cs typeface="Segoe UI" panose="020B0502040204020203" pitchFamily="34" charset="0"/>
                </a:rPr>
                <a:t>Clica en la flecha y se te abrirá un desplegable para los datos del alumno</a:t>
              </a:r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8E63F862-14BF-481E-B7BC-94B7AAB107ED}"/>
                </a:ext>
              </a:extLst>
            </p:cNvPr>
            <p:cNvSpPr/>
            <p:nvPr/>
          </p:nvSpPr>
          <p:spPr>
            <a:xfrm>
              <a:off x="1391957" y="7808918"/>
              <a:ext cx="222743" cy="222741"/>
            </a:xfrm>
            <a:prstGeom prst="ellipse">
              <a:avLst/>
            </a:prstGeom>
            <a:solidFill>
              <a:srgbClr val="F67D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ES" sz="1500" b="1">
                  <a:latin typeface="Segoe UI" panose="020B0502040204020203" pitchFamily="34" charset="0"/>
                  <a:cs typeface="Segoe UI" panose="020B0502040204020203" pitchFamily="34" charset="0"/>
                </a:rPr>
                <a:t>!</a:t>
              </a:r>
            </a:p>
          </p:txBody>
        </p:sp>
      </p:grpSp>
      <p:pic>
        <p:nvPicPr>
          <p:cNvPr id="100" name="Imagen 99">
            <a:extLst>
              <a:ext uri="{FF2B5EF4-FFF2-40B4-BE49-F238E27FC236}">
                <a16:creationId xmlns:a16="http://schemas.microsoft.com/office/drawing/2014/main" id="{40274EF9-1DDD-406A-AAE1-7453162F3C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041" b="7112"/>
          <a:stretch/>
        </p:blipFill>
        <p:spPr>
          <a:xfrm>
            <a:off x="3474059" y="7347370"/>
            <a:ext cx="1626907" cy="1263569"/>
          </a:xfrm>
          <a:prstGeom prst="rect">
            <a:avLst/>
          </a:prstGeom>
        </p:spPr>
      </p:pic>
      <p:sp>
        <p:nvSpPr>
          <p:cNvPr id="101" name="Elipse 100">
            <a:extLst>
              <a:ext uri="{FF2B5EF4-FFF2-40B4-BE49-F238E27FC236}">
                <a16:creationId xmlns:a16="http://schemas.microsoft.com/office/drawing/2014/main" id="{9D2A7A6F-C19B-4F95-8D28-4EACC5E9C0B6}"/>
              </a:ext>
            </a:extLst>
          </p:cNvPr>
          <p:cNvSpPr/>
          <p:nvPr/>
        </p:nvSpPr>
        <p:spPr>
          <a:xfrm>
            <a:off x="3617997" y="7575102"/>
            <a:ext cx="243636" cy="243634"/>
          </a:xfrm>
          <a:prstGeom prst="ellipse">
            <a:avLst/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06" name="Flecha: a la derecha 105">
            <a:extLst>
              <a:ext uri="{FF2B5EF4-FFF2-40B4-BE49-F238E27FC236}">
                <a16:creationId xmlns:a16="http://schemas.microsoft.com/office/drawing/2014/main" id="{3C22DCDB-C1E6-4958-99C9-01428AC31603}"/>
              </a:ext>
            </a:extLst>
          </p:cNvPr>
          <p:cNvSpPr/>
          <p:nvPr/>
        </p:nvSpPr>
        <p:spPr>
          <a:xfrm>
            <a:off x="6930830" y="2393648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AA50DEBE-8950-4D27-87D6-E0A5621F2195}"/>
              </a:ext>
            </a:extLst>
          </p:cNvPr>
          <p:cNvSpPr/>
          <p:nvPr/>
        </p:nvSpPr>
        <p:spPr>
          <a:xfrm>
            <a:off x="3281620" y="7006401"/>
            <a:ext cx="241164" cy="241160"/>
          </a:xfrm>
          <a:prstGeom prst="ellipse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500" b="1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97" name="Rectángulo 16">
            <a:extLst>
              <a:ext uri="{FF2B5EF4-FFF2-40B4-BE49-F238E27FC236}">
                <a16:creationId xmlns:a16="http://schemas.microsoft.com/office/drawing/2014/main" id="{0CC2BB72-1396-4DC9-9A39-E43AC078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527" y="7841290"/>
            <a:ext cx="1637300" cy="34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9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5" name="Grupo 154">
            <a:extLst>
              <a:ext uri="{FF2B5EF4-FFF2-40B4-BE49-F238E27FC236}">
                <a16:creationId xmlns:a16="http://schemas.microsoft.com/office/drawing/2014/main" id="{7B8A3082-33DC-40EC-9758-5A2CBFC81CF0}"/>
              </a:ext>
            </a:extLst>
          </p:cNvPr>
          <p:cNvGrpSpPr/>
          <p:nvPr/>
        </p:nvGrpSpPr>
        <p:grpSpPr>
          <a:xfrm>
            <a:off x="-2266904" y="4202"/>
            <a:ext cx="1244115" cy="292099"/>
            <a:chOff x="8618297" y="4034657"/>
            <a:chExt cx="1244115" cy="292099"/>
          </a:xfrm>
        </p:grpSpPr>
        <p:sp>
          <p:nvSpPr>
            <p:cNvPr id="162" name="Rectángulo: esquinas redondeadas 161">
              <a:extLst>
                <a:ext uri="{FF2B5EF4-FFF2-40B4-BE49-F238E27FC236}">
                  <a16:creationId xmlns:a16="http://schemas.microsoft.com/office/drawing/2014/main" id="{B4E768A6-6824-4B63-A443-75C6101B2448}"/>
                </a:ext>
              </a:extLst>
            </p:cNvPr>
            <p:cNvSpPr/>
            <p:nvPr/>
          </p:nvSpPr>
          <p:spPr>
            <a:xfrm>
              <a:off x="8618297" y="4034657"/>
              <a:ext cx="1244115" cy="2850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3" name="Rectángulo 162">
              <a:extLst>
                <a:ext uri="{FF2B5EF4-FFF2-40B4-BE49-F238E27FC236}">
                  <a16:creationId xmlns:a16="http://schemas.microsoft.com/office/drawing/2014/main" id="{C6442BC1-0885-42D9-9CD4-C1712A8B279C}"/>
                </a:ext>
              </a:extLst>
            </p:cNvPr>
            <p:cNvSpPr/>
            <p:nvPr/>
          </p:nvSpPr>
          <p:spPr>
            <a:xfrm>
              <a:off x="8635327" y="4049757"/>
              <a:ext cx="11977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ESKRL</a:t>
              </a:r>
              <a:r>
                <a:rPr lang="es-ES" sz="1200" dirty="0">
                  <a:solidFill>
                    <a:srgbClr val="00A9D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  <a:r>
                <a:rPr lang="es-ES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G</a:t>
              </a:r>
              <a:r>
                <a:rPr lang="es-ES" sz="1200" dirty="0">
                  <a:solidFill>
                    <a:srgbClr val="00A9D4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836</a:t>
              </a:r>
            </a:p>
          </p:txBody>
        </p:sp>
      </p:grpSp>
      <p:sp>
        <p:nvSpPr>
          <p:cNvPr id="204" name="Flecha: a la derecha 203">
            <a:extLst>
              <a:ext uri="{FF2B5EF4-FFF2-40B4-BE49-F238E27FC236}">
                <a16:creationId xmlns:a16="http://schemas.microsoft.com/office/drawing/2014/main" id="{F36B97FD-55BA-4DFB-AF38-004A164E024D}"/>
              </a:ext>
            </a:extLst>
          </p:cNvPr>
          <p:cNvSpPr/>
          <p:nvPr/>
        </p:nvSpPr>
        <p:spPr>
          <a:xfrm>
            <a:off x="1023874" y="5307160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205" name="Flecha: a la derecha 204">
            <a:extLst>
              <a:ext uri="{FF2B5EF4-FFF2-40B4-BE49-F238E27FC236}">
                <a16:creationId xmlns:a16="http://schemas.microsoft.com/office/drawing/2014/main" id="{05DEF592-D534-4C6B-9671-4611EDB0D4FD}"/>
              </a:ext>
            </a:extLst>
          </p:cNvPr>
          <p:cNvSpPr/>
          <p:nvPr/>
        </p:nvSpPr>
        <p:spPr>
          <a:xfrm>
            <a:off x="3156979" y="5306670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D1A55C-4EBA-4ACD-90D4-76106F5FD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678" y="7279242"/>
            <a:ext cx="1745306" cy="1124095"/>
          </a:xfrm>
          <a:prstGeom prst="rect">
            <a:avLst/>
          </a:prstGeom>
        </p:spPr>
      </p:pic>
      <p:sp>
        <p:nvSpPr>
          <p:cNvPr id="210" name="Flecha: a la derecha 209">
            <a:extLst>
              <a:ext uri="{FF2B5EF4-FFF2-40B4-BE49-F238E27FC236}">
                <a16:creationId xmlns:a16="http://schemas.microsoft.com/office/drawing/2014/main" id="{D3E89FC7-F0E9-471D-8D29-F48EFD9A0203}"/>
              </a:ext>
            </a:extLst>
          </p:cNvPr>
          <p:cNvSpPr/>
          <p:nvPr/>
        </p:nvSpPr>
        <p:spPr>
          <a:xfrm>
            <a:off x="606706" y="7786654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215" name="Flecha: a la derecha 214">
            <a:extLst>
              <a:ext uri="{FF2B5EF4-FFF2-40B4-BE49-F238E27FC236}">
                <a16:creationId xmlns:a16="http://schemas.microsoft.com/office/drawing/2014/main" id="{4E7AA1C1-78A9-404F-BC9E-4AFE35EC5822}"/>
              </a:ext>
            </a:extLst>
          </p:cNvPr>
          <p:cNvSpPr/>
          <p:nvPr/>
        </p:nvSpPr>
        <p:spPr>
          <a:xfrm>
            <a:off x="3092357" y="7785763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216" name="Flecha: a la derecha 215">
            <a:extLst>
              <a:ext uri="{FF2B5EF4-FFF2-40B4-BE49-F238E27FC236}">
                <a16:creationId xmlns:a16="http://schemas.microsoft.com/office/drawing/2014/main" id="{62547F66-6CD4-4E46-987C-74C0C0F874B3}"/>
              </a:ext>
            </a:extLst>
          </p:cNvPr>
          <p:cNvSpPr/>
          <p:nvPr/>
        </p:nvSpPr>
        <p:spPr>
          <a:xfrm>
            <a:off x="5310162" y="7785763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217" name="Flecha: a la derecha 216">
            <a:extLst>
              <a:ext uri="{FF2B5EF4-FFF2-40B4-BE49-F238E27FC236}">
                <a16:creationId xmlns:a16="http://schemas.microsoft.com/office/drawing/2014/main" id="{9FC1C790-5C87-41E3-9E3C-275D51D51ACD}"/>
              </a:ext>
            </a:extLst>
          </p:cNvPr>
          <p:cNvSpPr/>
          <p:nvPr/>
        </p:nvSpPr>
        <p:spPr>
          <a:xfrm>
            <a:off x="5693696" y="5224091"/>
            <a:ext cx="206460" cy="227020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DB2684F-2140-EA56-7A53-22CA1A35F464}"/>
              </a:ext>
            </a:extLst>
          </p:cNvPr>
          <p:cNvGrpSpPr/>
          <p:nvPr/>
        </p:nvGrpSpPr>
        <p:grpSpPr>
          <a:xfrm>
            <a:off x="415966" y="1206766"/>
            <a:ext cx="2104359" cy="2160845"/>
            <a:chOff x="1108188" y="1186750"/>
            <a:chExt cx="1532202" cy="157333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7E61C01-2041-9048-E6ED-A21BE33D3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80" t="5261" r="1780" b="48533"/>
            <a:stretch/>
          </p:blipFill>
          <p:spPr>
            <a:xfrm>
              <a:off x="1108188" y="1186750"/>
              <a:ext cx="1532202" cy="1573330"/>
            </a:xfrm>
            <a:prstGeom prst="rect">
              <a:avLst/>
            </a:prstGeom>
          </p:spPr>
        </p:pic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3C0B51FD-F796-6556-B4EB-6EDE9013BDEF}"/>
                </a:ext>
              </a:extLst>
            </p:cNvPr>
            <p:cNvSpPr/>
            <p:nvPr/>
          </p:nvSpPr>
          <p:spPr>
            <a:xfrm>
              <a:off x="1171876" y="2138844"/>
              <a:ext cx="1466891" cy="315581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</p:grpSp>
      <p:sp>
        <p:nvSpPr>
          <p:cNvPr id="8" name="Rectángulo 16">
            <a:extLst>
              <a:ext uri="{FF2B5EF4-FFF2-40B4-BE49-F238E27FC236}">
                <a16:creationId xmlns:a16="http://schemas.microsoft.com/office/drawing/2014/main" id="{886456D0-5D3F-0B07-3FE1-D1D2DFBE7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15" y="3308132"/>
            <a:ext cx="1770558" cy="43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Regresa a la App y, esta vez, </a:t>
            </a:r>
            <a:r>
              <a:rPr lang="es-ES" altLang="es-E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Inicia sesión</a:t>
            </a:r>
            <a:endParaRPr kumimoji="0" lang="es-ES" altLang="es-ES" sz="9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16">
            <a:extLst>
              <a:ext uri="{FF2B5EF4-FFF2-40B4-BE49-F238E27FC236}">
                <a16:creationId xmlns:a16="http://schemas.microsoft.com/office/drawing/2014/main" id="{A07E3C30-361C-02DE-1000-E5B9941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7656" y="3152115"/>
            <a:ext cx="1722556" cy="4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Introduce los datos del padre, madre o tutor del alumno/a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7FCC8BA-4B9B-68EA-B403-1573CAFFC7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0" b="42525"/>
          <a:stretch/>
        </p:blipFill>
        <p:spPr>
          <a:xfrm>
            <a:off x="2879372" y="1272559"/>
            <a:ext cx="1770558" cy="1919289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CD8654D-0DA2-0AA4-5477-F749541E55E5}"/>
              </a:ext>
            </a:extLst>
          </p:cNvPr>
          <p:cNvSpPr/>
          <p:nvPr/>
        </p:nvSpPr>
        <p:spPr>
          <a:xfrm>
            <a:off x="2583759" y="2392764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CBC422C1-57E3-BEE7-252B-8023DE5BC980}"/>
              </a:ext>
            </a:extLst>
          </p:cNvPr>
          <p:cNvSpPr/>
          <p:nvPr/>
        </p:nvSpPr>
        <p:spPr>
          <a:xfrm>
            <a:off x="4680686" y="2392764"/>
            <a:ext cx="208069" cy="228789"/>
          </a:xfrm>
          <a:prstGeom prst="rightArrow">
            <a:avLst/>
          </a:prstGeom>
          <a:solidFill>
            <a:srgbClr val="F67D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108" name="Rectángulo 16">
            <a:extLst>
              <a:ext uri="{FF2B5EF4-FFF2-40B4-BE49-F238E27FC236}">
                <a16:creationId xmlns:a16="http://schemas.microsoft.com/office/drawing/2014/main" id="{C68EBB14-3935-418F-99AD-99007C88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586" y="5516069"/>
            <a:ext cx="1901749" cy="37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698" rIns="91425" bIns="45698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dirty="0">
                <a:latin typeface="Segoe UI" panose="020B0502040204020203" pitchFamily="34" charset="0"/>
                <a:cs typeface="Segoe UI" panose="020B0502040204020203" pitchFamily="34" charset="0"/>
              </a:rPr>
              <a:t>Indica el curso que hará el/la alumno/a en 23-24 y el año escolar 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375AC74-7D9C-F01F-EE14-6E41AF66BF63}"/>
              </a:ext>
            </a:extLst>
          </p:cNvPr>
          <p:cNvSpPr/>
          <p:nvPr/>
        </p:nvSpPr>
        <p:spPr>
          <a:xfrm>
            <a:off x="2533699" y="8025446"/>
            <a:ext cx="243636" cy="243634"/>
          </a:xfrm>
          <a:prstGeom prst="ellipse">
            <a:avLst/>
          </a:prstGeom>
          <a:noFill/>
          <a:ln w="31750">
            <a:solidFill>
              <a:srgbClr val="F67D0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540788C-ADFC-F591-7374-B61488433E0D}"/>
              </a:ext>
            </a:extLst>
          </p:cNvPr>
          <p:cNvGrpSpPr/>
          <p:nvPr/>
        </p:nvGrpSpPr>
        <p:grpSpPr>
          <a:xfrm>
            <a:off x="3649075" y="3848439"/>
            <a:ext cx="1637351" cy="2751305"/>
            <a:chOff x="3649075" y="3848439"/>
            <a:chExt cx="1637351" cy="2751305"/>
          </a:xfrm>
        </p:grpSpPr>
        <p:pic>
          <p:nvPicPr>
            <p:cNvPr id="77" name="Imagen 76">
              <a:extLst>
                <a:ext uri="{FF2B5EF4-FFF2-40B4-BE49-F238E27FC236}">
                  <a16:creationId xmlns:a16="http://schemas.microsoft.com/office/drawing/2014/main" id="{3F3BD57A-8943-4331-969A-30AF637AB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36" b="6376"/>
            <a:stretch/>
          </p:blipFill>
          <p:spPr>
            <a:xfrm>
              <a:off x="3649075" y="3848439"/>
              <a:ext cx="1634511" cy="2751305"/>
            </a:xfrm>
            <a:prstGeom prst="rect">
              <a:avLst/>
            </a:prstGeom>
          </p:spPr>
        </p:pic>
        <p:sp>
          <p:nvSpPr>
            <p:cNvPr id="94" name="Rectángulo: esquinas redondeadas 93">
              <a:extLst>
                <a:ext uri="{FF2B5EF4-FFF2-40B4-BE49-F238E27FC236}">
                  <a16:creationId xmlns:a16="http://schemas.microsoft.com/office/drawing/2014/main" id="{A9D8DFC3-9CD3-49D1-9727-E241394613BE}"/>
                </a:ext>
              </a:extLst>
            </p:cNvPr>
            <p:cNvSpPr/>
            <p:nvPr/>
          </p:nvSpPr>
          <p:spPr>
            <a:xfrm>
              <a:off x="3655506" y="6207410"/>
              <a:ext cx="1630920" cy="381040"/>
            </a:xfrm>
            <a:prstGeom prst="roundRect">
              <a:avLst>
                <a:gd name="adj" fmla="val 50000"/>
              </a:avLst>
            </a:prstGeom>
            <a:noFill/>
            <a:ln w="31750">
              <a:solidFill>
                <a:srgbClr val="F67D0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78462239-D5E8-45D0-A246-3E2573727A53}"/>
                </a:ext>
              </a:extLst>
            </p:cNvPr>
            <p:cNvCxnSpPr/>
            <p:nvPr/>
          </p:nvCxnSpPr>
          <p:spPr>
            <a:xfrm>
              <a:off x="3685224" y="5597904"/>
              <a:ext cx="1139281" cy="0"/>
            </a:xfrm>
            <a:prstGeom prst="line">
              <a:avLst/>
            </a:prstGeom>
            <a:ln w="19050">
              <a:solidFill>
                <a:srgbClr val="F67D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5FA371B-B18C-A5C2-498C-399ACC34D5B7}"/>
                </a:ext>
              </a:extLst>
            </p:cNvPr>
            <p:cNvSpPr txBox="1"/>
            <p:nvPr/>
          </p:nvSpPr>
          <p:spPr>
            <a:xfrm>
              <a:off x="4211111" y="5646408"/>
              <a:ext cx="523140" cy="184666"/>
            </a:xfrm>
            <a:prstGeom prst="rect">
              <a:avLst/>
            </a:prstGeom>
            <a:solidFill>
              <a:srgbClr val="F8FAF5"/>
            </a:solidFill>
          </p:spPr>
          <p:txBody>
            <a:bodyPr wrap="square" rtlCol="0">
              <a:spAutoFit/>
            </a:bodyPr>
            <a:lstStyle/>
            <a:p>
              <a:r>
                <a:rPr lang="es-ES" sz="600" dirty="0"/>
                <a:t>2023/2024</a:t>
              </a:r>
            </a:p>
          </p:txBody>
        </p:sp>
        <p:cxnSp>
          <p:nvCxnSpPr>
            <p:cNvPr id="214" name="Conector recto 213">
              <a:extLst>
                <a:ext uri="{FF2B5EF4-FFF2-40B4-BE49-F238E27FC236}">
                  <a16:creationId xmlns:a16="http://schemas.microsoft.com/office/drawing/2014/main" id="{7E93DEB0-0659-4869-9BD0-63196FF0EBAF}"/>
                </a:ext>
              </a:extLst>
            </p:cNvPr>
            <p:cNvCxnSpPr/>
            <p:nvPr/>
          </p:nvCxnSpPr>
          <p:spPr>
            <a:xfrm>
              <a:off x="3685224" y="5816078"/>
              <a:ext cx="1139281" cy="0"/>
            </a:xfrm>
            <a:prstGeom prst="line">
              <a:avLst/>
            </a:prstGeom>
            <a:ln w="19050">
              <a:solidFill>
                <a:srgbClr val="F67D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276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816</Words>
  <Application>Microsoft Office PowerPoint</Application>
  <PresentationFormat>Personalizado</PresentationFormat>
  <Paragraphs>75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Lato</vt:lpstr>
      <vt:lpstr>Segoe UI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Fernandez Polaino</dc:creator>
  <cp:lastModifiedBy>Carmen Meroño Bernal</cp:lastModifiedBy>
  <cp:revision>76</cp:revision>
  <cp:lastPrinted>2023-07-04T08:26:21Z</cp:lastPrinted>
  <dcterms:created xsi:type="dcterms:W3CDTF">2022-05-25T07:37:28Z</dcterms:created>
  <dcterms:modified xsi:type="dcterms:W3CDTF">2023-09-01T07:10:21Z</dcterms:modified>
</cp:coreProperties>
</file>