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7" r:id="rId5"/>
    <p:sldId id="258" r:id="rId6"/>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542B"/>
    <a:srgbClr val="CC5A57"/>
    <a:srgbClr val="A4D2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208" d="100"/>
          <a:sy n="208" d="100"/>
        </p:scale>
        <p:origin x="-180" y="-39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a:prstGeom prst="rect">
            <a:avLst/>
          </a:prstGeom>
        </p:spPr>
        <p:txBody>
          <a:bodyPr anchor="b"/>
          <a:lstStyle>
            <a:lvl1pPr algn="ctr">
              <a:defRPr sz="496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CFC5787-4A63-4B7A-B297-97AC77F36DDB}" type="datetimeFigureOut">
              <a:rPr lang="es-ES" smtClean="0"/>
              <a:t>09/09/2020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83A4573-9A3D-4F7E-B60C-8259BC3DF1F1}" type="slidenum">
              <a:rPr lang="es-ES" smtClean="0"/>
              <a:t>‹Nº›</a:t>
            </a:fld>
            <a:endParaRPr lang="es-ES"/>
          </a:p>
        </p:txBody>
      </p:sp>
    </p:spTree>
    <p:extLst>
      <p:ext uri="{BB962C8B-B14F-4D97-AF65-F5344CB8AC3E}">
        <p14:creationId xmlns:p14="http://schemas.microsoft.com/office/powerpoint/2010/main" val="3467780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CFC5787-4A63-4B7A-B297-97AC77F36DDB}" type="datetimeFigureOut">
              <a:rPr lang="es-ES" smtClean="0"/>
              <a:t>09/09/2020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83A4573-9A3D-4F7E-B60C-8259BC3DF1F1}" type="slidenum">
              <a:rPr lang="es-ES" smtClean="0"/>
              <a:t>‹Nº›</a:t>
            </a:fld>
            <a:endParaRPr lang="es-ES"/>
          </a:p>
        </p:txBody>
      </p:sp>
    </p:spTree>
    <p:extLst>
      <p:ext uri="{BB962C8B-B14F-4D97-AF65-F5344CB8AC3E}">
        <p14:creationId xmlns:p14="http://schemas.microsoft.com/office/powerpoint/2010/main" val="3757531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a:prstGeom prst="rect">
            <a:avLst/>
          </a:prstGeo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CFC5787-4A63-4B7A-B297-97AC77F36DDB}" type="datetimeFigureOut">
              <a:rPr lang="es-ES" smtClean="0"/>
              <a:t>09/09/2020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83A4573-9A3D-4F7E-B60C-8259BC3DF1F1}" type="slidenum">
              <a:rPr lang="es-ES" smtClean="0"/>
              <a:t>‹Nº›</a:t>
            </a:fld>
            <a:endParaRPr lang="es-ES"/>
          </a:p>
        </p:txBody>
      </p:sp>
    </p:spTree>
    <p:extLst>
      <p:ext uri="{BB962C8B-B14F-4D97-AF65-F5344CB8AC3E}">
        <p14:creationId xmlns:p14="http://schemas.microsoft.com/office/powerpoint/2010/main" val="3177223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CFC5787-4A63-4B7A-B297-97AC77F36DDB}" type="datetimeFigureOut">
              <a:rPr lang="es-ES" smtClean="0"/>
              <a:t>09/09/2020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83A4573-9A3D-4F7E-B60C-8259BC3DF1F1}" type="slidenum">
              <a:rPr lang="es-ES" smtClean="0"/>
              <a:t>‹Nº›</a:t>
            </a:fld>
            <a:endParaRPr lang="es-ES"/>
          </a:p>
        </p:txBody>
      </p:sp>
    </p:spTree>
    <p:extLst>
      <p:ext uri="{BB962C8B-B14F-4D97-AF65-F5344CB8AC3E}">
        <p14:creationId xmlns:p14="http://schemas.microsoft.com/office/powerpoint/2010/main" val="22030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a:prstGeom prst="rect">
            <a:avLst/>
          </a:prstGeom>
        </p:spPr>
        <p:txBody>
          <a:bodyPr anchor="b"/>
          <a:lstStyle>
            <a:lvl1pPr>
              <a:defRPr sz="496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CFC5787-4A63-4B7A-B297-97AC77F36DDB}" type="datetimeFigureOut">
              <a:rPr lang="es-ES" smtClean="0"/>
              <a:t>09/09/2020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83A4573-9A3D-4F7E-B60C-8259BC3DF1F1}" type="slidenum">
              <a:rPr lang="es-ES" smtClean="0"/>
              <a:t>‹Nº›</a:t>
            </a:fld>
            <a:endParaRPr lang="es-ES"/>
          </a:p>
        </p:txBody>
      </p:sp>
    </p:spTree>
    <p:extLst>
      <p:ext uri="{BB962C8B-B14F-4D97-AF65-F5344CB8AC3E}">
        <p14:creationId xmlns:p14="http://schemas.microsoft.com/office/powerpoint/2010/main" val="1905794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CFC5787-4A63-4B7A-B297-97AC77F36DDB}" type="datetimeFigureOut">
              <a:rPr lang="es-ES" smtClean="0"/>
              <a:t>09/09/2020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83A4573-9A3D-4F7E-B60C-8259BC3DF1F1}" type="slidenum">
              <a:rPr lang="es-ES" smtClean="0"/>
              <a:t>‹Nº›</a:t>
            </a:fld>
            <a:endParaRPr lang="es-ES"/>
          </a:p>
        </p:txBody>
      </p:sp>
    </p:spTree>
    <p:extLst>
      <p:ext uri="{BB962C8B-B14F-4D97-AF65-F5344CB8AC3E}">
        <p14:creationId xmlns:p14="http://schemas.microsoft.com/office/powerpoint/2010/main" val="343994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a:prstGeom prst="rect">
            <a:avLst/>
          </a:prstGeo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s-ES"/>
              <a:t>Editar los estilos de texto del patrón</a:t>
            </a:r>
          </a:p>
        </p:txBody>
      </p:sp>
      <p:sp>
        <p:nvSpPr>
          <p:cNvPr id="4" name="Content Placeholder 3"/>
          <p:cNvSpPr>
            <a:spLocks noGrp="1"/>
          </p:cNvSpPr>
          <p:nvPr>
            <p:ph sz="half" idx="2"/>
          </p:nvPr>
        </p:nvSpPr>
        <p:spPr>
          <a:xfrm>
            <a:off x="520713" y="3905482"/>
            <a:ext cx="3198096" cy="574437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s-ES"/>
              <a:t>Editar los estilos de texto del patrón</a:t>
            </a:r>
          </a:p>
        </p:txBody>
      </p:sp>
      <p:sp>
        <p:nvSpPr>
          <p:cNvPr id="6" name="Content Placeholder 5"/>
          <p:cNvSpPr>
            <a:spLocks noGrp="1"/>
          </p:cNvSpPr>
          <p:nvPr>
            <p:ph sz="quarter" idx="4"/>
          </p:nvPr>
        </p:nvSpPr>
        <p:spPr>
          <a:xfrm>
            <a:off x="3827086" y="3905482"/>
            <a:ext cx="3213847" cy="574437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CFC5787-4A63-4B7A-B297-97AC77F36DDB}" type="datetimeFigureOut">
              <a:rPr lang="es-ES" smtClean="0"/>
              <a:t>09/09/2020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83A4573-9A3D-4F7E-B60C-8259BC3DF1F1}" type="slidenum">
              <a:rPr lang="es-ES" smtClean="0"/>
              <a:t>‹Nº›</a:t>
            </a:fld>
            <a:endParaRPr lang="es-ES"/>
          </a:p>
        </p:txBody>
      </p:sp>
    </p:spTree>
    <p:extLst>
      <p:ext uri="{BB962C8B-B14F-4D97-AF65-F5344CB8AC3E}">
        <p14:creationId xmlns:p14="http://schemas.microsoft.com/office/powerpoint/2010/main" val="3866394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519728" y="569242"/>
            <a:ext cx="6520220" cy="2066590"/>
          </a:xfrm>
          <a:prstGeom prst="rect">
            <a:avLst/>
          </a:prstGeo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CFC5787-4A63-4B7A-B297-97AC77F36DDB}" type="datetimeFigureOut">
              <a:rPr lang="es-ES" smtClean="0"/>
              <a:t>09/09/2020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83A4573-9A3D-4F7E-B60C-8259BC3DF1F1}" type="slidenum">
              <a:rPr lang="es-ES" smtClean="0"/>
              <a:t>‹Nº›</a:t>
            </a:fld>
            <a:endParaRPr lang="es-ES"/>
          </a:p>
        </p:txBody>
      </p:sp>
    </p:spTree>
    <p:extLst>
      <p:ext uri="{BB962C8B-B14F-4D97-AF65-F5344CB8AC3E}">
        <p14:creationId xmlns:p14="http://schemas.microsoft.com/office/powerpoint/2010/main" val="26603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C5787-4A63-4B7A-B297-97AC77F36DDB}" type="datetimeFigureOut">
              <a:rPr lang="es-ES" smtClean="0"/>
              <a:t>09/09/2020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83A4573-9A3D-4F7E-B60C-8259BC3DF1F1}" type="slidenum">
              <a:rPr lang="es-ES" smtClean="0"/>
              <a:t>‹Nº›</a:t>
            </a:fld>
            <a:endParaRPr lang="es-ES"/>
          </a:p>
        </p:txBody>
      </p:sp>
    </p:spTree>
    <p:extLst>
      <p:ext uri="{BB962C8B-B14F-4D97-AF65-F5344CB8AC3E}">
        <p14:creationId xmlns:p14="http://schemas.microsoft.com/office/powerpoint/2010/main" val="1257319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a:prstGeom prst="rect">
            <a:avLst/>
          </a:prstGeom>
        </p:spPr>
        <p:txBody>
          <a:bodyPr anchor="b"/>
          <a:lstStyle>
            <a:lvl1pPr>
              <a:defRPr sz="2645"/>
            </a:lvl1pPr>
          </a:lstStyle>
          <a:p>
            <a:r>
              <a:rPr lang="es-ES"/>
              <a:t>Haga clic para modificar el estilo de título del patrón</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s-ES"/>
              <a:t>Editar los estilos de texto del patrón</a:t>
            </a:r>
          </a:p>
        </p:txBody>
      </p:sp>
      <p:sp>
        <p:nvSpPr>
          <p:cNvPr id="5" name="Date Placeholder 4"/>
          <p:cNvSpPr>
            <a:spLocks noGrp="1"/>
          </p:cNvSpPr>
          <p:nvPr>
            <p:ph type="dt" sz="half" idx="10"/>
          </p:nvPr>
        </p:nvSpPr>
        <p:spPr/>
        <p:txBody>
          <a:bodyPr/>
          <a:lstStyle/>
          <a:p>
            <a:fld id="{9CFC5787-4A63-4B7A-B297-97AC77F36DDB}" type="datetimeFigureOut">
              <a:rPr lang="es-ES" smtClean="0"/>
              <a:t>09/09/2020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83A4573-9A3D-4F7E-B60C-8259BC3DF1F1}" type="slidenum">
              <a:rPr lang="es-ES" smtClean="0"/>
              <a:t>‹Nº›</a:t>
            </a:fld>
            <a:endParaRPr lang="es-ES"/>
          </a:p>
        </p:txBody>
      </p:sp>
    </p:spTree>
    <p:extLst>
      <p:ext uri="{BB962C8B-B14F-4D97-AF65-F5344CB8AC3E}">
        <p14:creationId xmlns:p14="http://schemas.microsoft.com/office/powerpoint/2010/main" val="332726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a:prstGeom prst="rect">
            <a:avLst/>
          </a:prstGeom>
        </p:spPr>
        <p:txBody>
          <a:bodyPr anchor="b"/>
          <a:lstStyle>
            <a:lvl1pPr>
              <a:defRPr sz="2645"/>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s-ES"/>
              <a:t>Editar los estilos de texto del patrón</a:t>
            </a:r>
          </a:p>
        </p:txBody>
      </p:sp>
      <p:sp>
        <p:nvSpPr>
          <p:cNvPr id="5" name="Date Placeholder 4"/>
          <p:cNvSpPr>
            <a:spLocks noGrp="1"/>
          </p:cNvSpPr>
          <p:nvPr>
            <p:ph type="dt" sz="half" idx="10"/>
          </p:nvPr>
        </p:nvSpPr>
        <p:spPr/>
        <p:txBody>
          <a:bodyPr/>
          <a:lstStyle/>
          <a:p>
            <a:fld id="{9CFC5787-4A63-4B7A-B297-97AC77F36DDB}" type="datetimeFigureOut">
              <a:rPr lang="es-ES" smtClean="0"/>
              <a:t>09/09/2020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83A4573-9A3D-4F7E-B60C-8259BC3DF1F1}" type="slidenum">
              <a:rPr lang="es-ES" smtClean="0"/>
              <a:t>‹Nº›</a:t>
            </a:fld>
            <a:endParaRPr lang="es-ES"/>
          </a:p>
        </p:txBody>
      </p:sp>
    </p:spTree>
    <p:extLst>
      <p:ext uri="{BB962C8B-B14F-4D97-AF65-F5344CB8AC3E}">
        <p14:creationId xmlns:p14="http://schemas.microsoft.com/office/powerpoint/2010/main" val="3546209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9CFC5787-4A63-4B7A-B297-97AC77F36DDB}" type="datetimeFigureOut">
              <a:rPr lang="es-ES" smtClean="0"/>
              <a:t>09/09/2020</a:t>
            </a:fld>
            <a:endParaRPr lang="es-E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883A4573-9A3D-4F7E-B60C-8259BC3DF1F1}" type="slidenum">
              <a:rPr lang="es-ES" smtClean="0"/>
              <a:t>‹Nº›</a:t>
            </a:fld>
            <a:endParaRPr lang="es-ES"/>
          </a:p>
        </p:txBody>
      </p:sp>
      <p:pic>
        <p:nvPicPr>
          <p:cNvPr id="11" name="Imagen 10">
            <a:extLst>
              <a:ext uri="{FF2B5EF4-FFF2-40B4-BE49-F238E27FC236}">
                <a16:creationId xmlns:a16="http://schemas.microsoft.com/office/drawing/2014/main" id="{D544E507-DB1C-4822-B901-2E990877FC7C}"/>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23214"/>
          <a:stretch/>
        </p:blipFill>
        <p:spPr>
          <a:xfrm>
            <a:off x="0" y="2487467"/>
            <a:ext cx="7559675" cy="8204346"/>
          </a:xfrm>
          <a:prstGeom prst="rect">
            <a:avLst/>
          </a:prstGeom>
        </p:spPr>
      </p:pic>
    </p:spTree>
    <p:extLst>
      <p:ext uri="{BB962C8B-B14F-4D97-AF65-F5344CB8AC3E}">
        <p14:creationId xmlns:p14="http://schemas.microsoft.com/office/powerpoint/2010/main" val="4123523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bit.ly/2YRdR0P" TargetMode="External"/><Relationship Id="rId11" Type="http://schemas.openxmlformats.org/officeDocument/2006/relationships/image" Target="../media/image7.png"/><Relationship Id="rId5" Type="http://schemas.openxmlformats.org/officeDocument/2006/relationships/hyperlink" Target="https://youtu.be/-h021tKD2hs" TargetMode="External"/><Relationship Id="rId10" Type="http://schemas.openxmlformats.org/officeDocument/2006/relationships/image" Target="cid:image003.png@01D67F9C.BEE8C580" TargetMode="External"/><Relationship Id="rId4" Type="http://schemas.openxmlformats.org/officeDocument/2006/relationships/hyperlink" Target="https://www.serunion-educa.com/informacion-covid/" TargetMode="External"/><Relationship Id="rId9" Type="http://schemas.openxmlformats.org/officeDocument/2006/relationships/image" Target="../media/image6.gif"/></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6">
            <a:extLst>
              <a:ext uri="{FF2B5EF4-FFF2-40B4-BE49-F238E27FC236}">
                <a16:creationId xmlns:a16="http://schemas.microsoft.com/office/drawing/2014/main" id="{AB7CC13E-3998-4E54-A982-6B18D9FD1C19}"/>
              </a:ext>
            </a:extLst>
          </p:cNvPr>
          <p:cNvSpPr>
            <a:spLocks noChangeArrowheads="1"/>
          </p:cNvSpPr>
          <p:nvPr/>
        </p:nvSpPr>
        <p:spPr bwMode="auto">
          <a:xfrm>
            <a:off x="755374" y="6188765"/>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1" name="Rectangle 27">
            <a:extLst>
              <a:ext uri="{FF2B5EF4-FFF2-40B4-BE49-F238E27FC236}">
                <a16:creationId xmlns:a16="http://schemas.microsoft.com/office/drawing/2014/main" id="{183FCA51-5742-433A-A69B-D1147C19A1F2}"/>
              </a:ext>
            </a:extLst>
          </p:cNvPr>
          <p:cNvSpPr>
            <a:spLocks noChangeArrowheads="1"/>
          </p:cNvSpPr>
          <p:nvPr/>
        </p:nvSpPr>
        <p:spPr bwMode="auto">
          <a:xfrm>
            <a:off x="755374" y="6817415"/>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ca-ES" altLang="es-ES" sz="1800" b="0" i="0" u="none" strike="noStrike" cap="none" normalizeH="0" baseline="0">
              <a:ln>
                <a:noFill/>
              </a:ln>
              <a:solidFill>
                <a:schemeClr val="tx1"/>
              </a:solidFill>
              <a:effectLst/>
              <a:latin typeface="Arial" panose="020B0604020202020204" pitchFamily="34" charset="0"/>
            </a:endParaRPr>
          </a:p>
        </p:txBody>
      </p:sp>
      <p:sp>
        <p:nvSpPr>
          <p:cNvPr id="32" name="Rectangle 28">
            <a:extLst>
              <a:ext uri="{FF2B5EF4-FFF2-40B4-BE49-F238E27FC236}">
                <a16:creationId xmlns:a16="http://schemas.microsoft.com/office/drawing/2014/main" id="{7554D61A-CF66-44DF-B23E-ADE7D83950A0}"/>
              </a:ext>
            </a:extLst>
          </p:cNvPr>
          <p:cNvSpPr>
            <a:spLocks noChangeArrowheads="1"/>
          </p:cNvSpPr>
          <p:nvPr/>
        </p:nvSpPr>
        <p:spPr bwMode="auto">
          <a:xfrm>
            <a:off x="755374" y="7303190"/>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ca-ES" altLang="es-ES" sz="1800" b="0" i="0" u="none" strike="noStrike" cap="none" normalizeH="0" baseline="0">
              <a:ln>
                <a:noFill/>
              </a:ln>
              <a:solidFill>
                <a:schemeClr val="tx1"/>
              </a:solidFill>
              <a:effectLst/>
              <a:latin typeface="Arial" panose="020B0604020202020204" pitchFamily="34" charset="0"/>
            </a:endParaRPr>
          </a:p>
        </p:txBody>
      </p:sp>
      <p:sp>
        <p:nvSpPr>
          <p:cNvPr id="33" name="Rectangle 29">
            <a:extLst>
              <a:ext uri="{FF2B5EF4-FFF2-40B4-BE49-F238E27FC236}">
                <a16:creationId xmlns:a16="http://schemas.microsoft.com/office/drawing/2014/main" id="{E7C61DB4-DAA6-4335-B70A-C0FA40048D28}"/>
              </a:ext>
            </a:extLst>
          </p:cNvPr>
          <p:cNvSpPr>
            <a:spLocks noChangeArrowheads="1"/>
          </p:cNvSpPr>
          <p:nvPr/>
        </p:nvSpPr>
        <p:spPr bwMode="auto">
          <a:xfrm>
            <a:off x="755374" y="7912790"/>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ca-ES" altLang="es-ES" sz="1800" b="0" i="0" u="none" strike="noStrike" cap="none" normalizeH="0" baseline="0">
              <a:ln>
                <a:noFill/>
              </a:ln>
              <a:solidFill>
                <a:schemeClr val="tx1"/>
              </a:solidFill>
              <a:effectLst/>
              <a:latin typeface="Arial" panose="020B0604020202020204" pitchFamily="34" charset="0"/>
            </a:endParaRPr>
          </a:p>
        </p:txBody>
      </p:sp>
      <p:sp>
        <p:nvSpPr>
          <p:cNvPr id="34" name="Rectangle 30">
            <a:extLst>
              <a:ext uri="{FF2B5EF4-FFF2-40B4-BE49-F238E27FC236}">
                <a16:creationId xmlns:a16="http://schemas.microsoft.com/office/drawing/2014/main" id="{322C2132-7653-4853-A786-E962EF00AFD6}"/>
              </a:ext>
            </a:extLst>
          </p:cNvPr>
          <p:cNvSpPr>
            <a:spLocks noChangeArrowheads="1"/>
          </p:cNvSpPr>
          <p:nvPr/>
        </p:nvSpPr>
        <p:spPr bwMode="auto">
          <a:xfrm>
            <a:off x="827995" y="8519878"/>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400" b="0" i="0" u="none" strike="noStrike" cap="none" normalizeH="0" baseline="0" dirty="0">
                <a:ln>
                  <a:noFill/>
                </a:ln>
                <a:solidFill>
                  <a:schemeClr val="tx1"/>
                </a:solidFill>
                <a:effectLst/>
                <a:latin typeface="Arial" panose="020B0604020202020204" pitchFamily="34" charset="0"/>
              </a:rPr>
              <a:t> </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38" name="Gráfico 37">
            <a:extLst>
              <a:ext uri="{FF2B5EF4-FFF2-40B4-BE49-F238E27FC236}">
                <a16:creationId xmlns:a16="http://schemas.microsoft.com/office/drawing/2014/main" id="{01AF7BE1-3062-4EB0-A670-721A59E2B1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9396" y="5512186"/>
            <a:ext cx="6337508" cy="628650"/>
          </a:xfrm>
          <a:prstGeom prst="rect">
            <a:avLst/>
          </a:prstGeom>
        </p:spPr>
      </p:pic>
      <p:sp>
        <p:nvSpPr>
          <p:cNvPr id="2" name="Rectángulo 1">
            <a:extLst>
              <a:ext uri="{FF2B5EF4-FFF2-40B4-BE49-F238E27FC236}">
                <a16:creationId xmlns:a16="http://schemas.microsoft.com/office/drawing/2014/main" id="{FC92D800-D2E2-4D71-AC60-55E509902F87}"/>
              </a:ext>
            </a:extLst>
          </p:cNvPr>
          <p:cNvSpPr/>
          <p:nvPr/>
        </p:nvSpPr>
        <p:spPr>
          <a:xfrm>
            <a:off x="572353" y="1426889"/>
            <a:ext cx="4570489" cy="461665"/>
          </a:xfrm>
          <a:prstGeom prst="rect">
            <a:avLst/>
          </a:prstGeom>
        </p:spPr>
        <p:txBody>
          <a:bodyPr wrap="square">
            <a:spAutoFit/>
          </a:bodyPr>
          <a:lstStyle/>
          <a:p>
            <a:r>
              <a:rPr lang="es-ES" sz="2400" b="1" dirty="0">
                <a:solidFill>
                  <a:srgbClr val="CC5A57"/>
                </a:solidFill>
                <a:latin typeface="Arial Nova Light" panose="020B0304020202020204" pitchFamily="34" charset="0"/>
                <a:cs typeface="Arial" panose="020B0604020202020204" pitchFamily="34" charset="0"/>
              </a:rPr>
              <a:t>Bienvenidos al comedor 2020-21</a:t>
            </a:r>
          </a:p>
        </p:txBody>
      </p:sp>
      <p:sp>
        <p:nvSpPr>
          <p:cNvPr id="13" name="Rectángulo 12">
            <a:extLst>
              <a:ext uri="{FF2B5EF4-FFF2-40B4-BE49-F238E27FC236}">
                <a16:creationId xmlns:a16="http://schemas.microsoft.com/office/drawing/2014/main" id="{AB37ED0A-A8D2-48EF-BEE5-3AEAF62860A9}"/>
              </a:ext>
            </a:extLst>
          </p:cNvPr>
          <p:cNvSpPr/>
          <p:nvPr/>
        </p:nvSpPr>
        <p:spPr>
          <a:xfrm>
            <a:off x="607901" y="4634969"/>
            <a:ext cx="6429003" cy="6093976"/>
          </a:xfrm>
          <a:prstGeom prst="rect">
            <a:avLst/>
          </a:prstGeom>
        </p:spPr>
        <p:txBody>
          <a:bodyPr wrap="square" anchor="t">
            <a:spAutoFit/>
          </a:bodyPr>
          <a:lstStyle/>
          <a:p>
            <a:pPr algn="just"/>
            <a:r>
              <a:rPr lang="es-ES" sz="1200" dirty="0">
                <a:latin typeface="Elior" panose="02000503020000020004" pitchFamily="2" charset="0"/>
              </a:rPr>
              <a:t>Accediendo al siguiente enlace desde Chrome podréis obtener la documentación de los procedimientos que hemos desarrollado para este nuevo curso en relación con la nueva normalidad: </a:t>
            </a:r>
            <a:r>
              <a:rPr lang="es-ES" sz="1200" dirty="0">
                <a:latin typeface="Elior" panose="02000503020000020004" pitchFamily="2" charset="0"/>
                <a:hlinkClick r:id="rId4"/>
              </a:rPr>
              <a:t>https://www.serunion-educa.com/informacion-covid/</a:t>
            </a:r>
            <a:r>
              <a:rPr lang="es-ES" sz="1200" dirty="0">
                <a:latin typeface="Elior" panose="02000503020000020004" pitchFamily="2" charset="0"/>
              </a:rPr>
              <a:t>. También hemos preparado un pequeño video que encontrareis en este otro link  </a:t>
            </a:r>
            <a:r>
              <a:rPr lang="es-ES" sz="1200" u="sng" dirty="0">
                <a:hlinkClick r:id="rId5"/>
              </a:rPr>
              <a:t>https://youtu.be/-h021tKD2hs</a:t>
            </a:r>
            <a:endParaRPr lang="es-ES" sz="1200" dirty="0"/>
          </a:p>
          <a:p>
            <a:pPr algn="just"/>
            <a:endParaRPr lang="es-ES" sz="1200" dirty="0">
              <a:latin typeface="Elior" panose="02000503020000020004" pitchFamily="2" charset="0"/>
            </a:endParaRPr>
          </a:p>
          <a:p>
            <a:pPr algn="just"/>
            <a:r>
              <a:rPr lang="es-ES" sz="1200" dirty="0">
                <a:latin typeface="Elior" panose="02000503020000020004" pitchFamily="2" charset="0"/>
              </a:rPr>
              <a:t>Además, os invitamos a visitar nuestro blog </a:t>
            </a:r>
            <a:r>
              <a:rPr lang="es-ES" sz="1200" b="1" dirty="0">
                <a:latin typeface="Elior" panose="02000503020000020004" pitchFamily="2" charset="0"/>
              </a:rPr>
              <a:t>comollevarunavidasaludable.es</a:t>
            </a:r>
            <a:r>
              <a:rPr lang="es-ES" sz="1200" dirty="0">
                <a:latin typeface="Elior" panose="02000503020000020004" pitchFamily="2" charset="0"/>
              </a:rPr>
              <a:t>, donde en el apartado    </a:t>
            </a:r>
            <a:r>
              <a:rPr lang="es-ES" sz="1200" b="1" dirty="0">
                <a:latin typeface="Elior" panose="02000503020000020004" pitchFamily="2" charset="0"/>
              </a:rPr>
              <a:t>#ESTAMOS PREPARADOS, </a:t>
            </a:r>
            <a:r>
              <a:rPr lang="es-ES" sz="1200" dirty="0">
                <a:latin typeface="Elior" panose="02000503020000020004" pitchFamily="2" charset="0"/>
              </a:rPr>
              <a:t>incorporamos informaciones de vuestro interés en relación con el comedor, pero también de aspectos generales como consejos de salud, actividades para hacer en familia o recetas para hacer en casa, entre otros.</a:t>
            </a:r>
          </a:p>
          <a:p>
            <a:pPr algn="just"/>
            <a:endParaRPr lang="es-ES" sz="1200" dirty="0">
              <a:latin typeface="Elior" panose="02000503020000020004" pitchFamily="2" charset="0"/>
            </a:endParaRPr>
          </a:p>
          <a:p>
            <a:pPr algn="just"/>
            <a:r>
              <a:rPr lang="es-ES" sz="1200" dirty="0">
                <a:latin typeface="Elior"/>
              </a:rPr>
              <a:t>En esta nueva situación intentamos evitar el uso de papel, por lo que la contratación del servicio de comedor será exclusivamente digital. A continuación encontrareis toda la información para el nuevo curso 2020-21:</a:t>
            </a:r>
          </a:p>
          <a:p>
            <a:pPr algn="just"/>
            <a:endParaRPr lang="es-ES" sz="1200" dirty="0">
              <a:latin typeface="Elior" panose="02000503020000020004" pitchFamily="2" charset="0"/>
            </a:endParaRPr>
          </a:p>
          <a:p>
            <a:pPr algn="just"/>
            <a:r>
              <a:rPr lang="es-ES" sz="1200" b="1" dirty="0">
                <a:latin typeface="Elior"/>
              </a:rPr>
              <a:t>a) Contratación. </a:t>
            </a:r>
            <a:r>
              <a:rPr lang="es-ES" sz="1200" dirty="0">
                <a:latin typeface="Elior"/>
              </a:rPr>
              <a:t>Para contratar el comedor es muy fácil, simplemente acceder al formulario online mediante este link o código QR y facilitarnos vuestros datos  </a:t>
            </a:r>
            <a:r>
              <a:rPr lang="es-ES" u="sng" dirty="0">
                <a:hlinkClick r:id="rId6" tooltip="https://bit.ly/2yrdr0p"/>
              </a:rPr>
              <a:t>https://bit.ly/2YRdR0P</a:t>
            </a:r>
            <a:endParaRPr lang="es-ES" dirty="0"/>
          </a:p>
          <a:p>
            <a:pPr algn="just"/>
            <a:endParaRPr lang="es-ES" sz="1200" dirty="0">
              <a:latin typeface="Elior" panose="02000503020000020004" pitchFamily="2" charset="0"/>
            </a:endParaRPr>
          </a:p>
          <a:p>
            <a:pPr algn="just"/>
            <a:endParaRPr lang="es-ES" sz="1200" dirty="0">
              <a:latin typeface="Elior" panose="02000503020000020004" pitchFamily="2" charset="0"/>
            </a:endParaRPr>
          </a:p>
          <a:p>
            <a:pPr algn="just"/>
            <a:endParaRPr lang="es-ES" sz="1200" dirty="0">
              <a:latin typeface="Elior" panose="02000503020000020004" pitchFamily="2" charset="0"/>
            </a:endParaRPr>
          </a:p>
          <a:p>
            <a:pPr algn="just"/>
            <a:endParaRPr lang="es-ES" sz="1200" dirty="0">
              <a:latin typeface="Elior" panose="02000503020000020004" pitchFamily="2" charset="0"/>
            </a:endParaRPr>
          </a:p>
          <a:p>
            <a:pPr algn="just"/>
            <a:endParaRPr lang="es-ES" sz="1200" dirty="0">
              <a:latin typeface="Elior" panose="02000503020000020004" pitchFamily="2" charset="0"/>
            </a:endParaRPr>
          </a:p>
          <a:p>
            <a:pPr algn="just"/>
            <a:endParaRPr lang="es-ES" sz="1200" dirty="0">
              <a:latin typeface="Elior" panose="02000503020000020004" pitchFamily="2" charset="0"/>
            </a:endParaRPr>
          </a:p>
          <a:p>
            <a:pPr algn="just"/>
            <a:endParaRPr lang="es-ES" sz="1200" dirty="0">
              <a:latin typeface="Elior" panose="02000503020000020004" pitchFamily="2" charset="0"/>
            </a:endParaRPr>
          </a:p>
          <a:p>
            <a:pPr algn="just"/>
            <a:endParaRPr lang="es-ES" sz="1200" dirty="0">
              <a:latin typeface="Elior" panose="02000503020000020004" pitchFamily="2" charset="0"/>
            </a:endParaRPr>
          </a:p>
          <a:p>
            <a:pPr algn="just"/>
            <a:endParaRPr lang="es-ES" sz="1200" dirty="0">
              <a:latin typeface="Elior" panose="02000503020000020004" pitchFamily="2" charset="0"/>
            </a:endParaRPr>
          </a:p>
          <a:p>
            <a:pPr algn="just"/>
            <a:endParaRPr lang="es-ES" sz="1200" dirty="0">
              <a:latin typeface="Elior" panose="02000503020000020004" pitchFamily="2" charset="0"/>
            </a:endParaRPr>
          </a:p>
          <a:p>
            <a:pPr algn="just"/>
            <a:endParaRPr lang="es-ES" sz="1100" dirty="0">
              <a:latin typeface="Elior" panose="02000503020000020004" pitchFamily="2" charset="0"/>
            </a:endParaRPr>
          </a:p>
          <a:p>
            <a:pPr algn="just"/>
            <a:endParaRPr lang="es-ES" sz="1100" b="1" dirty="0">
              <a:latin typeface="Elior" panose="02000503020000020004" pitchFamily="2" charset="0"/>
            </a:endParaRPr>
          </a:p>
          <a:p>
            <a:pPr algn="just"/>
            <a:r>
              <a:rPr lang="es-ES" sz="1200" dirty="0">
                <a:latin typeface="Elior" panose="02000503020000020004" pitchFamily="2" charset="0"/>
              </a:rPr>
              <a:t>	</a:t>
            </a:r>
            <a:endParaRPr lang="es-ES" sz="1200" b="1" dirty="0">
              <a:latin typeface="Elior" panose="02000503020000020004" pitchFamily="2" charset="0"/>
            </a:endParaRPr>
          </a:p>
          <a:p>
            <a:pPr algn="just"/>
            <a:r>
              <a:rPr lang="es-ES" sz="1200" dirty="0">
                <a:latin typeface="Elior" panose="02000503020000020004" pitchFamily="2" charset="0"/>
              </a:rPr>
              <a:t>	</a:t>
            </a:r>
            <a:endParaRPr lang="es-ES" sz="1200" dirty="0">
              <a:highlight>
                <a:srgbClr val="FFFF00"/>
              </a:highlight>
              <a:latin typeface="Elior" panose="02000503020000020004" pitchFamily="2" charset="0"/>
            </a:endParaRPr>
          </a:p>
          <a:p>
            <a:endParaRPr lang="es-ES" sz="1400" dirty="0"/>
          </a:p>
        </p:txBody>
      </p:sp>
      <p:pic>
        <p:nvPicPr>
          <p:cNvPr id="11" name="Imagen 10" descr="Imagen que contiene competencia de atletismo&#10;&#10;Descripción generada automáticamente">
            <a:extLst>
              <a:ext uri="{FF2B5EF4-FFF2-40B4-BE49-F238E27FC236}">
                <a16:creationId xmlns:a16="http://schemas.microsoft.com/office/drawing/2014/main" id="{04CB3DD0-2804-46F0-BB98-ECDA5B2755DE}"/>
              </a:ext>
            </a:extLst>
          </p:cNvPr>
          <p:cNvPicPr>
            <a:picLocks noChangeAspect="1"/>
          </p:cNvPicPr>
          <p:nvPr/>
        </p:nvPicPr>
        <p:blipFill rotWithShape="1">
          <a:blip r:embed="rId7"/>
          <a:srcRect t="19612" b="13274"/>
          <a:stretch/>
        </p:blipFill>
        <p:spPr>
          <a:xfrm>
            <a:off x="5125380" y="286393"/>
            <a:ext cx="2145537" cy="1438638"/>
          </a:xfrm>
          <a:prstGeom prst="rect">
            <a:avLst/>
          </a:prstGeom>
        </p:spPr>
      </p:pic>
      <p:pic>
        <p:nvPicPr>
          <p:cNvPr id="15" name="Picture 2">
            <a:extLst>
              <a:ext uri="{FF2B5EF4-FFF2-40B4-BE49-F238E27FC236}">
                <a16:creationId xmlns:a16="http://schemas.microsoft.com/office/drawing/2014/main" id="{8D4F7D46-46DB-4799-A9C6-F8F25EB8B0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2917" y="3695774"/>
            <a:ext cx="1308000" cy="55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uadroTexto 13">
            <a:extLst>
              <a:ext uri="{FF2B5EF4-FFF2-40B4-BE49-F238E27FC236}">
                <a16:creationId xmlns:a16="http://schemas.microsoft.com/office/drawing/2014/main" id="{6AD6E4E1-0C2F-4210-8B37-AAE2FB0AB8F2}"/>
              </a:ext>
            </a:extLst>
          </p:cNvPr>
          <p:cNvSpPr txBox="1"/>
          <p:nvPr/>
        </p:nvSpPr>
        <p:spPr>
          <a:xfrm>
            <a:off x="288758" y="288758"/>
            <a:ext cx="4295274" cy="834041"/>
          </a:xfrm>
          <a:prstGeom prst="rect">
            <a:avLst/>
          </a:prstGeom>
          <a:noFill/>
        </p:spPr>
        <p:txBody>
          <a:bodyPr wrap="square" rtlCol="0">
            <a:spAutoFit/>
          </a:bodyPr>
          <a:lstStyle/>
          <a:p>
            <a:endParaRPr lang="es-ES" dirty="0"/>
          </a:p>
        </p:txBody>
      </p:sp>
      <p:sp>
        <p:nvSpPr>
          <p:cNvPr id="4" name="CuadroTexto 3">
            <a:extLst>
              <a:ext uri="{FF2B5EF4-FFF2-40B4-BE49-F238E27FC236}">
                <a16:creationId xmlns:a16="http://schemas.microsoft.com/office/drawing/2014/main" id="{2C6A01C4-42CC-4E76-8ECF-9A2DDEA4E039}"/>
              </a:ext>
            </a:extLst>
          </p:cNvPr>
          <p:cNvSpPr txBox="1"/>
          <p:nvPr/>
        </p:nvSpPr>
        <p:spPr>
          <a:xfrm>
            <a:off x="607901" y="3658187"/>
            <a:ext cx="5473003" cy="830997"/>
          </a:xfrm>
          <a:prstGeom prst="rect">
            <a:avLst/>
          </a:prstGeom>
          <a:noFill/>
        </p:spPr>
        <p:txBody>
          <a:bodyPr wrap="square" rtlCol="0">
            <a:spAutoFit/>
          </a:bodyPr>
          <a:lstStyle/>
          <a:p>
            <a:pPr algn="just"/>
            <a:r>
              <a:rPr lang="es-ES" sz="1200" dirty="0">
                <a:latin typeface="Elior" panose="02000503020000020004" pitchFamily="2" charset="0"/>
              </a:rPr>
              <a:t>Gracias a la formación de nuestros equipos y a los mecanismos que hemos desarrollado para adecuar el servicio a la nueva normalidad, hemos recibido la certificación de  </a:t>
            </a:r>
            <a:r>
              <a:rPr lang="es-ES" sz="1200" b="1" dirty="0">
                <a:latin typeface="Elior" panose="02000503020000020004" pitchFamily="2" charset="0"/>
              </a:rPr>
              <a:t>COMEDOR SEGURO CONTRA COVID’19 </a:t>
            </a:r>
            <a:r>
              <a:rPr lang="es-ES" sz="1200" dirty="0">
                <a:latin typeface="Elior" panose="02000503020000020004" pitchFamily="2" charset="0"/>
              </a:rPr>
              <a:t>de </a:t>
            </a:r>
            <a:r>
              <a:rPr lang="es-ES" sz="1200" b="1" dirty="0">
                <a:latin typeface="Elior" panose="02000503020000020004" pitchFamily="2" charset="0"/>
              </a:rPr>
              <a:t>Aenor</a:t>
            </a:r>
            <a:r>
              <a:rPr lang="es-ES" sz="1200" dirty="0">
                <a:latin typeface="Elior" panose="02000503020000020004" pitchFamily="2" charset="0"/>
              </a:rPr>
              <a:t> para vuestra tranquilidad.</a:t>
            </a:r>
            <a:endParaRPr lang="es-ES" sz="1200" dirty="0"/>
          </a:p>
        </p:txBody>
      </p:sp>
      <p:sp>
        <p:nvSpPr>
          <p:cNvPr id="16" name="Rectángulo 15">
            <a:extLst>
              <a:ext uri="{FF2B5EF4-FFF2-40B4-BE49-F238E27FC236}">
                <a16:creationId xmlns:a16="http://schemas.microsoft.com/office/drawing/2014/main" id="{2163B70A-49CE-4F63-A221-340AFFF42FBA}"/>
              </a:ext>
            </a:extLst>
          </p:cNvPr>
          <p:cNvSpPr/>
          <p:nvPr/>
        </p:nvSpPr>
        <p:spPr>
          <a:xfrm>
            <a:off x="607901" y="2078185"/>
            <a:ext cx="6429003" cy="1569660"/>
          </a:xfrm>
          <a:prstGeom prst="rect">
            <a:avLst/>
          </a:prstGeom>
        </p:spPr>
        <p:txBody>
          <a:bodyPr wrap="square">
            <a:spAutoFit/>
          </a:bodyPr>
          <a:lstStyle/>
          <a:p>
            <a:pPr algn="just"/>
            <a:r>
              <a:rPr lang="es-ES" sz="1200" b="1" dirty="0">
                <a:latin typeface="Elior" panose="02000503020000020004" pitchFamily="2" charset="0"/>
              </a:rPr>
              <a:t>Estimadas familias: </a:t>
            </a:r>
          </a:p>
          <a:p>
            <a:pPr algn="just"/>
            <a:endParaRPr lang="es-ES" sz="1200" b="1" dirty="0">
              <a:latin typeface="Elior" panose="02000503020000020004" pitchFamily="2" charset="0"/>
            </a:endParaRPr>
          </a:p>
          <a:p>
            <a:pPr algn="just"/>
            <a:r>
              <a:rPr lang="es-ES" sz="1200" dirty="0">
                <a:latin typeface="Elior" panose="02000503020000020004" pitchFamily="2" charset="0"/>
              </a:rPr>
              <a:t>Por medio de la presente carta nos </a:t>
            </a:r>
            <a:r>
              <a:rPr lang="es-ES" sz="1200">
                <a:latin typeface="Elior" panose="02000503020000020004" pitchFamily="2" charset="0"/>
              </a:rPr>
              <a:t>complace informar qué </a:t>
            </a:r>
            <a:r>
              <a:rPr lang="es-ES" sz="1200" dirty="0">
                <a:latin typeface="Elior" panose="02000503020000020004" pitchFamily="2" charset="0"/>
              </a:rPr>
              <a:t>este curso escolar </a:t>
            </a:r>
            <a:r>
              <a:rPr lang="es-ES" sz="1200" dirty="0" err="1">
                <a:latin typeface="Elior" panose="02000503020000020004" pitchFamily="2" charset="0"/>
              </a:rPr>
              <a:t>Serunión</a:t>
            </a:r>
            <a:r>
              <a:rPr lang="es-ES" sz="1200" dirty="0">
                <a:latin typeface="Elior" panose="02000503020000020004" pitchFamily="2" charset="0"/>
              </a:rPr>
              <a:t> será la empresa responsable del Servicio de Comedor en el colegio. </a:t>
            </a:r>
          </a:p>
          <a:p>
            <a:pPr algn="just"/>
            <a:endParaRPr lang="es-ES" sz="1200" dirty="0">
              <a:latin typeface="Elior" panose="02000503020000020004" pitchFamily="2" charset="0"/>
            </a:endParaRPr>
          </a:p>
          <a:p>
            <a:pPr algn="just"/>
            <a:r>
              <a:rPr lang="es-ES" sz="1200" dirty="0">
                <a:latin typeface="Elior" panose="02000503020000020004" pitchFamily="2" charset="0"/>
              </a:rPr>
              <a:t>Estamos a las puertas del nuevo curso y el servicio de comedor ya está preparado para acoger a vuestros hijos e hijas, con un proyecto de alimentación saludable, equilibrada y segura, dentro del entorno escolar.</a:t>
            </a:r>
            <a:endParaRPr lang="es-ES" sz="1400" dirty="0"/>
          </a:p>
        </p:txBody>
      </p:sp>
      <p:pic>
        <p:nvPicPr>
          <p:cNvPr id="1025" name="Imagen 2" descr="Generador de Códigos QR Codes">
            <a:extLst>
              <a:ext uri="{FF2B5EF4-FFF2-40B4-BE49-F238E27FC236}">
                <a16:creationId xmlns:a16="http://schemas.microsoft.com/office/drawing/2014/main" id="{A0B1EACC-B5D9-42CE-8110-9C5550EA85BD}"/>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3010830" y="7742562"/>
            <a:ext cx="2114550" cy="21145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6257D4B5-AEFA-44F8-A0CB-982F539F2896}"/>
              </a:ext>
            </a:extLst>
          </p:cNvPr>
          <p:cNvSpPr>
            <a:spLocks noChangeArrowheads="1"/>
          </p:cNvSpPr>
          <p:nvPr/>
        </p:nvSpPr>
        <p:spPr bwMode="auto">
          <a:xfrm>
            <a:off x="0" y="2446407"/>
            <a:ext cx="22313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br>
              <a:rPr kumimoji="0" lang="es-ES" altLang="es-E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br>
            <a:br>
              <a:rPr kumimoji="0" lang="es-ES" altLang="es-E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b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6" name="Imagen 5">
            <a:extLst>
              <a:ext uri="{FF2B5EF4-FFF2-40B4-BE49-F238E27FC236}">
                <a16:creationId xmlns:a16="http://schemas.microsoft.com/office/drawing/2014/main" id="{DAD77A2F-D1B6-460D-B9CC-5C8C0303BD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2353" y="194806"/>
            <a:ext cx="3207484" cy="954293"/>
          </a:xfrm>
          <a:prstGeom prst="rect">
            <a:avLst/>
          </a:prstGeom>
        </p:spPr>
      </p:pic>
    </p:spTree>
    <p:extLst>
      <p:ext uri="{BB962C8B-B14F-4D97-AF65-F5344CB8AC3E}">
        <p14:creationId xmlns:p14="http://schemas.microsoft.com/office/powerpoint/2010/main" val="4256546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6">
            <a:extLst>
              <a:ext uri="{FF2B5EF4-FFF2-40B4-BE49-F238E27FC236}">
                <a16:creationId xmlns:a16="http://schemas.microsoft.com/office/drawing/2014/main" id="{AB7CC13E-3998-4E54-A982-6B18D9FD1C19}"/>
              </a:ext>
            </a:extLst>
          </p:cNvPr>
          <p:cNvSpPr>
            <a:spLocks noChangeArrowheads="1"/>
          </p:cNvSpPr>
          <p:nvPr/>
        </p:nvSpPr>
        <p:spPr bwMode="auto">
          <a:xfrm>
            <a:off x="755374" y="6188765"/>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3" name="Rectangle 29">
            <a:extLst>
              <a:ext uri="{FF2B5EF4-FFF2-40B4-BE49-F238E27FC236}">
                <a16:creationId xmlns:a16="http://schemas.microsoft.com/office/drawing/2014/main" id="{E7C61DB4-DAA6-4335-B70A-C0FA40048D28}"/>
              </a:ext>
            </a:extLst>
          </p:cNvPr>
          <p:cNvSpPr>
            <a:spLocks noChangeArrowheads="1"/>
          </p:cNvSpPr>
          <p:nvPr/>
        </p:nvSpPr>
        <p:spPr bwMode="auto">
          <a:xfrm>
            <a:off x="755374" y="7912790"/>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ca-ES" altLang="es-ES" sz="1800" b="0" i="0" u="none" strike="noStrike" cap="none" normalizeH="0" baseline="0">
              <a:ln>
                <a:noFill/>
              </a:ln>
              <a:solidFill>
                <a:schemeClr val="tx1"/>
              </a:solidFill>
              <a:effectLst/>
              <a:latin typeface="Arial" panose="020B0604020202020204" pitchFamily="34" charset="0"/>
            </a:endParaRPr>
          </a:p>
        </p:txBody>
      </p:sp>
      <p:pic>
        <p:nvPicPr>
          <p:cNvPr id="38" name="Gráfico 37">
            <a:extLst>
              <a:ext uri="{FF2B5EF4-FFF2-40B4-BE49-F238E27FC236}">
                <a16:creationId xmlns:a16="http://schemas.microsoft.com/office/drawing/2014/main" id="{01AF7BE1-3062-4EB0-A670-721A59E2B1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9396" y="5512186"/>
            <a:ext cx="6337508" cy="628650"/>
          </a:xfrm>
          <a:prstGeom prst="rect">
            <a:avLst/>
          </a:prstGeom>
        </p:spPr>
      </p:pic>
      <p:sp>
        <p:nvSpPr>
          <p:cNvPr id="13" name="Rectángulo 12">
            <a:extLst>
              <a:ext uri="{FF2B5EF4-FFF2-40B4-BE49-F238E27FC236}">
                <a16:creationId xmlns:a16="http://schemas.microsoft.com/office/drawing/2014/main" id="{AB37ED0A-A8D2-48EF-BEE5-3AEAF62860A9}"/>
              </a:ext>
            </a:extLst>
          </p:cNvPr>
          <p:cNvSpPr/>
          <p:nvPr/>
        </p:nvSpPr>
        <p:spPr>
          <a:xfrm>
            <a:off x="637272" y="533393"/>
            <a:ext cx="6223007" cy="7909858"/>
          </a:xfrm>
          <a:prstGeom prst="rect">
            <a:avLst/>
          </a:prstGeom>
        </p:spPr>
        <p:txBody>
          <a:bodyPr wrap="square">
            <a:spAutoFit/>
          </a:bodyPr>
          <a:lstStyle/>
          <a:p>
            <a:pPr algn="just"/>
            <a:endParaRPr lang="es-ES" sz="1200" b="1" dirty="0">
              <a:latin typeface="Elior" panose="02000503020000020004" pitchFamily="2" charset="0"/>
            </a:endParaRPr>
          </a:p>
          <a:p>
            <a:pPr algn="just"/>
            <a:r>
              <a:rPr lang="es-ES" sz="1200" b="1" dirty="0">
                <a:latin typeface="Elior" panose="02000503020000020004" pitchFamily="2" charset="0"/>
              </a:rPr>
              <a:t>b) Tarifas. </a:t>
            </a:r>
            <a:r>
              <a:rPr lang="es-ES" sz="1200" dirty="0">
                <a:latin typeface="Elior" panose="02000503020000020004" pitchFamily="2" charset="0"/>
              </a:rPr>
              <a:t>Los precios para este curso 2020-21 son como en el curso anterior:</a:t>
            </a:r>
          </a:p>
          <a:p>
            <a:pPr algn="just"/>
            <a:endParaRPr lang="es-ES" sz="1200" dirty="0">
              <a:latin typeface="Elior" panose="02000503020000020004" pitchFamily="2" charset="0"/>
            </a:endParaRPr>
          </a:p>
          <a:p>
            <a:pPr algn="just"/>
            <a:endParaRPr lang="es-ES" sz="1200" dirty="0">
              <a:latin typeface="Elior" panose="02000503020000020004" pitchFamily="2" charset="0"/>
            </a:endParaRPr>
          </a:p>
          <a:p>
            <a:pPr marL="628650" lvl="1" indent="-171450" algn="just">
              <a:buFont typeface="Arial" panose="020B0604020202020204" pitchFamily="34" charset="0"/>
              <a:buChar char="•"/>
            </a:pPr>
            <a:r>
              <a:rPr lang="es-ES" sz="1200" b="1" dirty="0">
                <a:latin typeface="Elior" panose="02000503020000020004" pitchFamily="2" charset="0"/>
              </a:rPr>
              <a:t>Precio de Alumno Habitual:</a:t>
            </a:r>
          </a:p>
          <a:p>
            <a:pPr marL="1085850" lvl="2" indent="-171450" algn="just">
              <a:buFont typeface="Courier New" panose="02070309020205020404" pitchFamily="49" charset="0"/>
              <a:buChar char="o"/>
            </a:pPr>
            <a:r>
              <a:rPr lang="es-ES" sz="1200" dirty="0">
                <a:latin typeface="Elior" panose="02000503020000020004" pitchFamily="2" charset="0"/>
              </a:rPr>
              <a:t>95,00 € fijos al mes todos los meses para alumnos de Guarderia</a:t>
            </a:r>
          </a:p>
          <a:p>
            <a:pPr marL="1085850" lvl="2" indent="-171450" algn="just">
              <a:buFont typeface="Courier New" panose="02070309020205020404" pitchFamily="49" charset="0"/>
              <a:buChar char="o"/>
            </a:pPr>
            <a:r>
              <a:rPr lang="es-ES" sz="1200" dirty="0">
                <a:latin typeface="Elior" panose="02000503020000020004" pitchFamily="2" charset="0"/>
              </a:rPr>
              <a:t>6,85 € por día lectivo para alumnos de Infantil de 2º ciclo, Primaria y ESO. El precio del recibo mensual viene determinado multiplicando este precio diario por el número de días lectivos de cada mes.</a:t>
            </a:r>
          </a:p>
          <a:p>
            <a:pPr marL="1085850" lvl="2" indent="-171450" algn="just">
              <a:buFont typeface="Courier New" panose="02070309020205020404" pitchFamily="49" charset="0"/>
              <a:buChar char="o"/>
            </a:pPr>
            <a:endParaRPr lang="es-ES" sz="1200" dirty="0">
              <a:latin typeface="Elior" panose="02000503020000020004" pitchFamily="2" charset="0"/>
            </a:endParaRPr>
          </a:p>
          <a:p>
            <a:pPr marL="628650" lvl="1" indent="-171450" algn="just">
              <a:buFont typeface="Arial" panose="020B0604020202020204" pitchFamily="34" charset="0"/>
              <a:buChar char="•"/>
            </a:pPr>
            <a:r>
              <a:rPr lang="es-ES" sz="1200" b="1" dirty="0">
                <a:latin typeface="Elior" panose="02000503020000020004" pitchFamily="2" charset="0"/>
              </a:rPr>
              <a:t>Precio alumno esporádico o “</a:t>
            </a:r>
            <a:r>
              <a:rPr lang="es-ES" sz="1200" b="1" dirty="0" err="1">
                <a:latin typeface="Elior" panose="02000503020000020004" pitchFamily="2" charset="0"/>
              </a:rPr>
              <a:t>tiket</a:t>
            </a:r>
            <a:r>
              <a:rPr lang="es-ES" sz="1200" b="1" dirty="0">
                <a:latin typeface="Elior" panose="02000503020000020004" pitchFamily="2" charset="0"/>
              </a:rPr>
              <a:t>”:</a:t>
            </a:r>
          </a:p>
          <a:p>
            <a:pPr marL="1085850" lvl="2" indent="-171450" algn="just">
              <a:buFont typeface="Courier New" panose="02070309020205020404" pitchFamily="49" charset="0"/>
              <a:buChar char="o"/>
            </a:pPr>
            <a:r>
              <a:rPr lang="es-ES" sz="1200" dirty="0">
                <a:latin typeface="Elior" panose="02000503020000020004" pitchFamily="2" charset="0"/>
              </a:rPr>
              <a:t>7,85 € por día</a:t>
            </a:r>
          </a:p>
          <a:p>
            <a:pPr marL="1085850" lvl="2" indent="-171450" algn="just">
              <a:buFont typeface="Courier New" panose="02070309020205020404" pitchFamily="49" charset="0"/>
              <a:buChar char="o"/>
            </a:pPr>
            <a:endParaRPr lang="es-ES" sz="1200" b="1" dirty="0">
              <a:latin typeface="Elior" panose="02000503020000020004" pitchFamily="2" charset="0"/>
            </a:endParaRPr>
          </a:p>
          <a:p>
            <a:pPr marL="628650" lvl="1" indent="-171450" algn="just">
              <a:buFont typeface="Arial" panose="020B0604020202020204" pitchFamily="34" charset="0"/>
              <a:buChar char="•"/>
            </a:pPr>
            <a:r>
              <a:rPr lang="es-ES" sz="1200" b="1" dirty="0">
                <a:latin typeface="Elior" panose="02000503020000020004" pitchFamily="2" charset="0"/>
              </a:rPr>
              <a:t>Precios especiales: </a:t>
            </a:r>
          </a:p>
          <a:p>
            <a:pPr marL="1085850" lvl="2" indent="-171450" algn="just">
              <a:buFont typeface="Courier New" panose="02070309020205020404" pitchFamily="49" charset="0"/>
              <a:buChar char="o"/>
            </a:pPr>
            <a:r>
              <a:rPr lang="es-ES" sz="1200" dirty="0">
                <a:latin typeface="Elior" panose="02000503020000020004" pitchFamily="2" charset="0"/>
              </a:rPr>
              <a:t>6,17 € por día lectivo para alumnos de familias numerosas con más de tres alumnos en comedor a partir de Infantil de 2º ciclo</a:t>
            </a:r>
            <a:r>
              <a:rPr lang="es-ES" sz="1200">
                <a:latin typeface="Elior" panose="02000503020000020004" pitchFamily="2" charset="0"/>
              </a:rPr>
              <a:t>. </a:t>
            </a:r>
            <a:endParaRPr lang="es-ES" sz="1200" b="1" dirty="0">
              <a:latin typeface="Elior" panose="02000503020000020004" pitchFamily="2" charset="0"/>
            </a:endParaRPr>
          </a:p>
          <a:p>
            <a:pPr algn="just"/>
            <a:endParaRPr lang="es-ES" sz="1200" b="1" dirty="0">
              <a:latin typeface="Elior" panose="02000503020000020004" pitchFamily="2" charset="0"/>
            </a:endParaRPr>
          </a:p>
          <a:p>
            <a:pPr algn="just"/>
            <a:r>
              <a:rPr lang="es-ES" sz="1200" b="1" dirty="0">
                <a:latin typeface="Elior" panose="02000503020000020004" pitchFamily="2" charset="0"/>
              </a:rPr>
              <a:t>d) Comunicaciones. </a:t>
            </a:r>
            <a:r>
              <a:rPr lang="es-ES" sz="1200" dirty="0">
                <a:latin typeface="Elior" panose="02000503020000020004" pitchFamily="2" charset="0"/>
              </a:rPr>
              <a:t>La comunicación de cambios en la contratación deberá realizarse antes de finalizar el mes y su aplicación se hará efectiva al mes siguiente.</a:t>
            </a:r>
          </a:p>
          <a:p>
            <a:pPr algn="just"/>
            <a:endParaRPr lang="es-ES" sz="1200" b="1" dirty="0">
              <a:latin typeface="Elior" panose="02000503020000020004" pitchFamily="2" charset="0"/>
            </a:endParaRPr>
          </a:p>
          <a:p>
            <a:pPr algn="just"/>
            <a:r>
              <a:rPr lang="es-ES" sz="1200" b="1" dirty="0">
                <a:latin typeface="Elior" panose="02000503020000020004" pitchFamily="2" charset="0"/>
              </a:rPr>
              <a:t>g) Forma de pago: </a:t>
            </a:r>
            <a:r>
              <a:rPr lang="es-ES" sz="1200" dirty="0">
                <a:latin typeface="Elior" panose="02000503020000020004" pitchFamily="2" charset="0"/>
              </a:rPr>
              <a:t>El pago se realizará por anticipado, a través de domiciliación bancaria durante los primeros días de cada mes. En el caso de la cuota de septiembre, podrá facturarse conjuntamente con la de octubre. Los servicios esporádicos o “</a:t>
            </a:r>
            <a:r>
              <a:rPr lang="es-ES" sz="1200" dirty="0" err="1">
                <a:latin typeface="Elior" panose="02000503020000020004" pitchFamily="2" charset="0"/>
              </a:rPr>
              <a:t>tiket</a:t>
            </a:r>
            <a:r>
              <a:rPr lang="es-ES" sz="1200" dirty="0">
                <a:latin typeface="Elior" panose="02000503020000020004" pitchFamily="2" charset="0"/>
              </a:rPr>
              <a:t>” se facturarán a mes vencido.</a:t>
            </a:r>
          </a:p>
          <a:p>
            <a:pPr algn="just"/>
            <a:endParaRPr lang="es-ES" sz="1200" b="1" dirty="0">
              <a:highlight>
                <a:srgbClr val="FFFF00"/>
              </a:highlight>
              <a:latin typeface="Elior" panose="02000503020000020004" pitchFamily="2" charset="0"/>
            </a:endParaRPr>
          </a:p>
          <a:p>
            <a:pPr algn="just"/>
            <a:r>
              <a:rPr lang="es-ES" sz="1200" b="1" dirty="0">
                <a:latin typeface="Elior" panose="02000503020000020004" pitchFamily="2" charset="0"/>
              </a:rPr>
              <a:t>h) Recibos impagados.</a:t>
            </a:r>
            <a:r>
              <a:rPr lang="es-ES" sz="1200" dirty="0">
                <a:latin typeface="Elior" panose="02000503020000020004" pitchFamily="2" charset="0"/>
              </a:rPr>
              <a:t> En caso de impago de algún recibo, se procederá a dar de baja temporalmente el servicio hasta que se haga efectivo el pago correspondiente. Los usuarios con recibos pendientes de pago correspondientes al curso anterior no podrán hacer uso del servicio hasta abonarlos.</a:t>
            </a:r>
            <a:endParaRPr lang="ca-ES" sz="1200" dirty="0">
              <a:latin typeface="Elior" panose="02000503020000020004" pitchFamily="2" charset="0"/>
            </a:endParaRPr>
          </a:p>
          <a:p>
            <a:pPr algn="just"/>
            <a:endParaRPr lang="ca-ES" sz="1200" dirty="0">
              <a:latin typeface="Elior" panose="02000503020000020004" pitchFamily="2" charset="0"/>
            </a:endParaRPr>
          </a:p>
          <a:p>
            <a:pPr algn="just"/>
            <a:endParaRPr lang="ca-ES" sz="1200" dirty="0">
              <a:latin typeface="Elior" panose="02000503020000020004" pitchFamily="2" charset="0"/>
            </a:endParaRPr>
          </a:p>
          <a:p>
            <a:pPr algn="just"/>
            <a:r>
              <a:rPr lang="es-ES" sz="1200" dirty="0">
                <a:latin typeface="Elior" panose="02000503020000020004" pitchFamily="2" charset="0"/>
              </a:rPr>
              <a:t>Para contactar con nosotros tenéis múltiples canales:</a:t>
            </a:r>
          </a:p>
          <a:p>
            <a:pPr algn="just"/>
            <a:endParaRPr lang="es-ES" sz="1200" dirty="0">
              <a:latin typeface="Elior" panose="02000503020000020004" pitchFamily="2" charset="0"/>
            </a:endParaRPr>
          </a:p>
          <a:p>
            <a:pPr algn="just"/>
            <a:endParaRPr lang="es-ES" sz="1200" dirty="0">
              <a:latin typeface="Elior" panose="02000503020000020004" pitchFamily="2" charset="0"/>
            </a:endParaRPr>
          </a:p>
          <a:p>
            <a:pPr algn="just"/>
            <a:endParaRPr lang="es-ES" sz="1200" dirty="0">
              <a:latin typeface="Elior" panose="02000503020000020004" pitchFamily="2" charset="0"/>
            </a:endParaRPr>
          </a:p>
          <a:p>
            <a:pPr algn="just"/>
            <a:endParaRPr lang="es-ES" sz="1200" dirty="0">
              <a:latin typeface="Elior" panose="02000503020000020004" pitchFamily="2" charset="0"/>
            </a:endParaRPr>
          </a:p>
          <a:p>
            <a:pPr algn="just"/>
            <a:endParaRPr lang="es-ES" sz="1200" dirty="0">
              <a:latin typeface="Elior" panose="02000503020000020004" pitchFamily="2" charset="0"/>
            </a:endParaRPr>
          </a:p>
          <a:p>
            <a:pPr algn="just"/>
            <a:endParaRPr lang="es-ES" sz="1200" dirty="0">
              <a:latin typeface="Elior" panose="02000503020000020004" pitchFamily="2" charset="0"/>
            </a:endParaRPr>
          </a:p>
          <a:p>
            <a:pPr algn="just"/>
            <a:endParaRPr lang="es-ES" sz="1200" dirty="0">
              <a:latin typeface="Elior" panose="02000503020000020004" pitchFamily="2" charset="0"/>
            </a:endParaRPr>
          </a:p>
          <a:p>
            <a:pPr algn="just"/>
            <a:endParaRPr lang="es-ES" sz="1200" dirty="0">
              <a:latin typeface="Elior" panose="02000503020000020004" pitchFamily="2" charset="0"/>
            </a:endParaRPr>
          </a:p>
          <a:p>
            <a:pPr algn="just"/>
            <a:r>
              <a:rPr lang="es-ES" sz="1200" dirty="0">
                <a:latin typeface="Elior" panose="02000503020000020004" pitchFamily="2" charset="0"/>
              </a:rPr>
              <a:t>¡Muchas gracias y hasta pronto!</a:t>
            </a:r>
          </a:p>
          <a:p>
            <a:pPr algn="just"/>
            <a:endParaRPr lang="es-ES" sz="1600" b="1" dirty="0">
              <a:latin typeface="Elior" panose="02000503020000020004" pitchFamily="2" charset="0"/>
            </a:endParaRPr>
          </a:p>
        </p:txBody>
      </p:sp>
      <p:pic>
        <p:nvPicPr>
          <p:cNvPr id="25" name="Picture 2">
            <a:extLst>
              <a:ext uri="{FF2B5EF4-FFF2-40B4-BE49-F238E27FC236}">
                <a16:creationId xmlns:a16="http://schemas.microsoft.com/office/drawing/2014/main" id="{D5F0EF1A-3600-4181-9F72-EA7CBABE74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555" y="9167998"/>
            <a:ext cx="1049355" cy="443216"/>
          </a:xfrm>
          <a:prstGeom prst="rect">
            <a:avLst/>
          </a:prstGeom>
          <a:solidFill>
            <a:schemeClr val="bg1">
              <a:lumMod val="95000"/>
            </a:schemeClr>
          </a:solidFill>
          <a:ln w="6350">
            <a:solidFill>
              <a:schemeClr val="accent2">
                <a:lumMod val="75000"/>
              </a:schemeClr>
            </a:solidFill>
          </a:ln>
        </p:spPr>
      </p:pic>
      <p:sp>
        <p:nvSpPr>
          <p:cNvPr id="2" name="Rectángulo 1">
            <a:extLst>
              <a:ext uri="{FF2B5EF4-FFF2-40B4-BE49-F238E27FC236}">
                <a16:creationId xmlns:a16="http://schemas.microsoft.com/office/drawing/2014/main" id="{0C380659-017A-4C7E-BED0-D6C8CB98911A}"/>
              </a:ext>
            </a:extLst>
          </p:cNvPr>
          <p:cNvSpPr/>
          <p:nvPr/>
        </p:nvSpPr>
        <p:spPr>
          <a:xfrm>
            <a:off x="406645" y="10431192"/>
            <a:ext cx="5520582" cy="215444"/>
          </a:xfrm>
          <a:prstGeom prst="rect">
            <a:avLst/>
          </a:prstGeom>
        </p:spPr>
        <p:txBody>
          <a:bodyPr wrap="square">
            <a:spAutoFit/>
          </a:bodyPr>
          <a:lstStyle/>
          <a:p>
            <a:pPr algn="just"/>
            <a:r>
              <a:rPr lang="es-ES" sz="800" dirty="0">
                <a:solidFill>
                  <a:schemeClr val="bg1"/>
                </a:solidFill>
                <a:latin typeface="Elior" panose="02000503020000020004" pitchFamily="2" charset="0"/>
              </a:rPr>
              <a:t>&lt;a </a:t>
            </a:r>
            <a:r>
              <a:rPr lang="es-ES" sz="800" dirty="0" err="1">
                <a:solidFill>
                  <a:schemeClr val="bg1"/>
                </a:solidFill>
                <a:latin typeface="Elior" panose="02000503020000020004" pitchFamily="2" charset="0"/>
              </a:rPr>
              <a:t>href</a:t>
            </a:r>
            <a:r>
              <a:rPr lang="es-ES" sz="800" dirty="0">
                <a:solidFill>
                  <a:schemeClr val="bg1"/>
                </a:solidFill>
                <a:latin typeface="Elior" panose="02000503020000020004" pitchFamily="2" charset="0"/>
              </a:rPr>
              <a:t>='https://www.freepik.es/fotos-vectores-gratis/negocios'&gt;Vector de Negocios creado por </a:t>
            </a:r>
            <a:r>
              <a:rPr lang="es-ES" sz="800" dirty="0" err="1">
                <a:solidFill>
                  <a:schemeClr val="bg1"/>
                </a:solidFill>
                <a:latin typeface="Elior" panose="02000503020000020004" pitchFamily="2" charset="0"/>
              </a:rPr>
              <a:t>freepik</a:t>
            </a:r>
            <a:r>
              <a:rPr lang="es-ES" sz="800" dirty="0">
                <a:solidFill>
                  <a:schemeClr val="bg1"/>
                </a:solidFill>
                <a:latin typeface="Elior" panose="02000503020000020004" pitchFamily="2" charset="0"/>
              </a:rPr>
              <a:t> - www.freepik.es&lt;/a&gt;</a:t>
            </a:r>
          </a:p>
        </p:txBody>
      </p:sp>
      <p:grpSp>
        <p:nvGrpSpPr>
          <p:cNvPr id="9" name="Grupo 8">
            <a:extLst>
              <a:ext uri="{FF2B5EF4-FFF2-40B4-BE49-F238E27FC236}">
                <a16:creationId xmlns:a16="http://schemas.microsoft.com/office/drawing/2014/main" id="{64B0323B-E072-4B83-BCE6-3CED85B0C900}"/>
              </a:ext>
            </a:extLst>
          </p:cNvPr>
          <p:cNvGrpSpPr/>
          <p:nvPr/>
        </p:nvGrpSpPr>
        <p:grpSpPr>
          <a:xfrm>
            <a:off x="830232" y="7221014"/>
            <a:ext cx="1107957" cy="643846"/>
            <a:chOff x="334608" y="5819913"/>
            <a:chExt cx="1175018" cy="892932"/>
          </a:xfrm>
        </p:grpSpPr>
        <p:pic>
          <p:nvPicPr>
            <p:cNvPr id="10" name="Imagen 9">
              <a:extLst>
                <a:ext uri="{FF2B5EF4-FFF2-40B4-BE49-F238E27FC236}">
                  <a16:creationId xmlns:a16="http://schemas.microsoft.com/office/drawing/2014/main" id="{E0A59A47-8572-4501-8D7E-EACCCD2B73BB}"/>
                </a:ext>
              </a:extLst>
            </p:cNvPr>
            <p:cNvPicPr>
              <a:picLocks noChangeAspect="1"/>
            </p:cNvPicPr>
            <p:nvPr/>
          </p:nvPicPr>
          <p:blipFill>
            <a:blip r:embed="rId5"/>
            <a:stretch>
              <a:fillRect/>
            </a:stretch>
          </p:blipFill>
          <p:spPr>
            <a:xfrm>
              <a:off x="783834" y="5819913"/>
              <a:ext cx="247619" cy="495238"/>
            </a:xfrm>
            <a:prstGeom prst="rect">
              <a:avLst/>
            </a:prstGeom>
          </p:spPr>
        </p:pic>
        <p:sp>
          <p:nvSpPr>
            <p:cNvPr id="11" name="CuadroTexto 10">
              <a:extLst>
                <a:ext uri="{FF2B5EF4-FFF2-40B4-BE49-F238E27FC236}">
                  <a16:creationId xmlns:a16="http://schemas.microsoft.com/office/drawing/2014/main" id="{868C46D8-F5A7-40A0-ABB2-DE3DEA16F158}"/>
                </a:ext>
              </a:extLst>
            </p:cNvPr>
            <p:cNvSpPr txBox="1"/>
            <p:nvPr/>
          </p:nvSpPr>
          <p:spPr>
            <a:xfrm>
              <a:off x="334608" y="6328683"/>
              <a:ext cx="1175018" cy="384162"/>
            </a:xfrm>
            <a:prstGeom prst="rect">
              <a:avLst/>
            </a:prstGeom>
            <a:noFill/>
          </p:spPr>
          <p:txBody>
            <a:bodyPr wrap="square" rtlCol="0">
              <a:spAutoFit/>
            </a:bodyPr>
            <a:lstStyle/>
            <a:p>
              <a:pPr algn="ctr"/>
              <a:r>
                <a:rPr lang="es-ES" sz="1200" dirty="0"/>
                <a:t>APP COLECHEF </a:t>
              </a:r>
            </a:p>
          </p:txBody>
        </p:sp>
      </p:grpSp>
      <p:grpSp>
        <p:nvGrpSpPr>
          <p:cNvPr id="12" name="Grupo 11">
            <a:extLst>
              <a:ext uri="{FF2B5EF4-FFF2-40B4-BE49-F238E27FC236}">
                <a16:creationId xmlns:a16="http://schemas.microsoft.com/office/drawing/2014/main" id="{1AC747A3-67C0-4002-8FD6-6D9E7F45913A}"/>
              </a:ext>
            </a:extLst>
          </p:cNvPr>
          <p:cNvGrpSpPr/>
          <p:nvPr/>
        </p:nvGrpSpPr>
        <p:grpSpPr>
          <a:xfrm>
            <a:off x="2362944" y="7259344"/>
            <a:ext cx="2571538" cy="657033"/>
            <a:chOff x="1644822" y="6718027"/>
            <a:chExt cx="4110893" cy="1139437"/>
          </a:xfrm>
        </p:grpSpPr>
        <p:pic>
          <p:nvPicPr>
            <p:cNvPr id="14" name="Imagen 15" descr="Logo Email[1]">
              <a:extLst>
                <a:ext uri="{FF2B5EF4-FFF2-40B4-BE49-F238E27FC236}">
                  <a16:creationId xmlns:a16="http://schemas.microsoft.com/office/drawing/2014/main" id="{6C361C0F-BE2E-4494-92D5-5BC313804E8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2657" y="6718027"/>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a:extLst>
                <a:ext uri="{FF2B5EF4-FFF2-40B4-BE49-F238E27FC236}">
                  <a16:creationId xmlns:a16="http://schemas.microsoft.com/office/drawing/2014/main" id="{C411405B-D0A0-4B69-A263-DC13FC642A96}"/>
                </a:ext>
              </a:extLst>
            </p:cNvPr>
            <p:cNvSpPr/>
            <p:nvPr/>
          </p:nvSpPr>
          <p:spPr>
            <a:xfrm>
              <a:off x="1644822" y="7377088"/>
              <a:ext cx="4110893" cy="480376"/>
            </a:xfrm>
            <a:prstGeom prst="rect">
              <a:avLst/>
            </a:prstGeom>
          </p:spPr>
          <p:txBody>
            <a:bodyPr wrap="none">
              <a:spAutoFit/>
            </a:bodyPr>
            <a:lstStyle/>
            <a:p>
              <a:r>
                <a:rPr lang="es-ES" sz="1200" u="sng" dirty="0"/>
                <a:t>carmen.merono@serunion.elior.com</a:t>
              </a:r>
              <a:endParaRPr lang="es-ES" sz="1200" dirty="0"/>
            </a:p>
          </p:txBody>
        </p:sp>
      </p:grpSp>
      <p:grpSp>
        <p:nvGrpSpPr>
          <p:cNvPr id="16" name="Grupo 15">
            <a:extLst>
              <a:ext uri="{FF2B5EF4-FFF2-40B4-BE49-F238E27FC236}">
                <a16:creationId xmlns:a16="http://schemas.microsoft.com/office/drawing/2014/main" id="{3F457951-F857-48F1-B2EE-1B30D0033D5C}"/>
              </a:ext>
            </a:extLst>
          </p:cNvPr>
          <p:cNvGrpSpPr/>
          <p:nvPr/>
        </p:nvGrpSpPr>
        <p:grpSpPr>
          <a:xfrm>
            <a:off x="5378604" y="7272235"/>
            <a:ext cx="1037553" cy="570279"/>
            <a:chOff x="5091270" y="7138046"/>
            <a:chExt cx="1427369" cy="988987"/>
          </a:xfrm>
        </p:grpSpPr>
        <p:sp>
          <p:nvSpPr>
            <p:cNvPr id="17" name="CuadroTexto 16">
              <a:extLst>
                <a:ext uri="{FF2B5EF4-FFF2-40B4-BE49-F238E27FC236}">
                  <a16:creationId xmlns:a16="http://schemas.microsoft.com/office/drawing/2014/main" id="{DA436701-8737-4678-9818-D7E1F939E4DC}"/>
                </a:ext>
              </a:extLst>
            </p:cNvPr>
            <p:cNvSpPr txBox="1"/>
            <p:nvPr/>
          </p:nvSpPr>
          <p:spPr>
            <a:xfrm>
              <a:off x="5091270" y="7646657"/>
              <a:ext cx="1427369" cy="480376"/>
            </a:xfrm>
            <a:prstGeom prst="rect">
              <a:avLst/>
            </a:prstGeom>
            <a:noFill/>
          </p:spPr>
          <p:txBody>
            <a:bodyPr wrap="square" rtlCol="0">
              <a:spAutoFit/>
            </a:bodyPr>
            <a:lstStyle/>
            <a:p>
              <a:r>
                <a:rPr lang="es-ES" sz="1200" b="1" dirty="0"/>
                <a:t>968 89 41 61</a:t>
              </a:r>
            </a:p>
          </p:txBody>
        </p:sp>
        <p:pic>
          <p:nvPicPr>
            <p:cNvPr id="18" name="Imagen 17">
              <a:extLst>
                <a:ext uri="{FF2B5EF4-FFF2-40B4-BE49-F238E27FC236}">
                  <a16:creationId xmlns:a16="http://schemas.microsoft.com/office/drawing/2014/main" id="{4639E9B7-8C42-40B0-8F81-88AF15477D63}"/>
                </a:ext>
              </a:extLst>
            </p:cNvPr>
            <p:cNvPicPr>
              <a:picLocks noChangeAspect="1"/>
            </p:cNvPicPr>
            <p:nvPr/>
          </p:nvPicPr>
          <p:blipFill>
            <a:blip r:embed="rId7">
              <a:duotone>
                <a:schemeClr val="accent2">
                  <a:shade val="45000"/>
                  <a:satMod val="135000"/>
                </a:schemeClr>
                <a:prstClr val="white"/>
              </a:duotone>
            </a:blip>
            <a:stretch>
              <a:fillRect/>
            </a:stretch>
          </p:blipFill>
          <p:spPr>
            <a:xfrm>
              <a:off x="5297052" y="7138046"/>
              <a:ext cx="505904" cy="506894"/>
            </a:xfrm>
            <a:prstGeom prst="rect">
              <a:avLst/>
            </a:prstGeom>
          </p:spPr>
        </p:pic>
      </p:grpSp>
    </p:spTree>
    <p:extLst>
      <p:ext uri="{BB962C8B-B14F-4D97-AF65-F5344CB8AC3E}">
        <p14:creationId xmlns:p14="http://schemas.microsoft.com/office/powerpoint/2010/main" val="428206977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535214E748E64047A542174B7F1794C2" ma:contentTypeVersion="9" ma:contentTypeDescription="Crear nuevo documento." ma:contentTypeScope="" ma:versionID="77ac8908c7c5c966a4e411949b7305d4">
  <xsd:schema xmlns:xsd="http://www.w3.org/2001/XMLSchema" xmlns:xs="http://www.w3.org/2001/XMLSchema" xmlns:p="http://schemas.microsoft.com/office/2006/metadata/properties" xmlns:ns2="001e2ef1-4798-407c-a993-3b9cad183fe4" xmlns:ns3="b95aa2e0-a518-458f-a87b-5c81d923ff20" targetNamespace="http://schemas.microsoft.com/office/2006/metadata/properties" ma:root="true" ma:fieldsID="d0032f3ce3932d05a3b73d076df3907f" ns2:_="" ns3:_="">
    <xsd:import namespace="001e2ef1-4798-407c-a993-3b9cad183fe4"/>
    <xsd:import namespace="b95aa2e0-a518-458f-a87b-5c81d923ff2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1e2ef1-4798-407c-a993-3b9cad183f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5aa2e0-a518-458f-a87b-5c81d923ff20" elementFormDefault="qualified">
    <xsd:import namespace="http://schemas.microsoft.com/office/2006/documentManagement/types"/>
    <xsd:import namespace="http://schemas.microsoft.com/office/infopath/2007/PartnerControls"/>
    <xsd:element name="SharedWithUsers" ma:index="15"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A43AB3-A698-4C85-8C34-0EC42D38741D}">
  <ds:schemaRefs>
    <ds:schemaRef ds:uri="http://schemas.microsoft.com/sharepoint/v3/contenttype/forms"/>
  </ds:schemaRefs>
</ds:datastoreItem>
</file>

<file path=customXml/itemProps2.xml><?xml version="1.0" encoding="utf-8"?>
<ds:datastoreItem xmlns:ds="http://schemas.openxmlformats.org/officeDocument/2006/customXml" ds:itemID="{5D089C7D-E0A7-4689-B6CC-B8B2929F13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1e2ef1-4798-407c-a993-3b9cad183fe4"/>
    <ds:schemaRef ds:uri="b95aa2e0-a518-458f-a87b-5c81d923ff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7DFB44-AB3E-4D26-A28B-400C5C9E91D8}">
  <ds:schemaRefs>
    <ds:schemaRef ds:uri="http://purl.org/dc/dcmitype/"/>
    <ds:schemaRef ds:uri="001e2ef1-4798-407c-a993-3b9cad183fe4"/>
    <ds:schemaRef ds:uri="http://schemas.microsoft.com/office/2006/documentManagement/types"/>
    <ds:schemaRef ds:uri="http://purl.org/dc/elements/1.1/"/>
    <ds:schemaRef ds:uri="http://schemas.microsoft.com/office/2006/metadata/properties"/>
    <ds:schemaRef ds:uri="b95aa2e0-a518-458f-a87b-5c81d923ff20"/>
    <ds:schemaRef ds:uri="http://schemas.microsoft.com/office/infopath/2007/PartnerControl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1318</TotalTime>
  <Words>609</Words>
  <Application>Microsoft Office PowerPoint</Application>
  <PresentationFormat>Personalizado</PresentationFormat>
  <Paragraphs>69</Paragraphs>
  <Slides>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vt:i4>
      </vt:variant>
    </vt:vector>
  </HeadingPairs>
  <TitlesOfParts>
    <vt:vector size="9" baseType="lpstr">
      <vt:lpstr>Arial</vt:lpstr>
      <vt:lpstr>Arial Nova Light</vt:lpstr>
      <vt:lpstr>Calibri</vt:lpstr>
      <vt:lpstr>Calibri Light</vt:lpstr>
      <vt:lpstr>Courier New</vt:lpstr>
      <vt:lpstr>Elior</vt:lpstr>
      <vt:lpstr>Tema de Office</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Sara Villanueva</dc:creator>
  <cp:lastModifiedBy>Home</cp:lastModifiedBy>
  <cp:revision>159</cp:revision>
  <cp:lastPrinted>2019-09-04T14:46:19Z</cp:lastPrinted>
  <dcterms:created xsi:type="dcterms:W3CDTF">2019-02-15T08:31:51Z</dcterms:created>
  <dcterms:modified xsi:type="dcterms:W3CDTF">2020-09-09T12:29:12Z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0x010100535214E748E64047A542174B7F1794C2</vt:lpwstr>
  </property>
</Properties>
</file>